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3"/>
  </p:notesMasterIdLst>
  <p:sldIdLst>
    <p:sldId id="256" r:id="rId2"/>
    <p:sldId id="288" r:id="rId3"/>
    <p:sldId id="338" r:id="rId4"/>
    <p:sldId id="337" r:id="rId5"/>
    <p:sldId id="286" r:id="rId6"/>
    <p:sldId id="300" r:id="rId7"/>
    <p:sldId id="345" r:id="rId8"/>
    <p:sldId id="303" r:id="rId9"/>
    <p:sldId id="293" r:id="rId10"/>
    <p:sldId id="266" r:id="rId11"/>
    <p:sldId id="267" r:id="rId12"/>
    <p:sldId id="268" r:id="rId13"/>
    <p:sldId id="269" r:id="rId14"/>
    <p:sldId id="331" r:id="rId15"/>
    <p:sldId id="330" r:id="rId16"/>
    <p:sldId id="307" r:id="rId17"/>
    <p:sldId id="271" r:id="rId18"/>
    <p:sldId id="308" r:id="rId19"/>
    <p:sldId id="275" r:id="rId20"/>
    <p:sldId id="278" r:id="rId21"/>
    <p:sldId id="333" r:id="rId22"/>
    <p:sldId id="279" r:id="rId23"/>
    <p:sldId id="295" r:id="rId24"/>
    <p:sldId id="280" r:id="rId25"/>
    <p:sldId id="281" r:id="rId26"/>
    <p:sldId id="282" r:id="rId27"/>
    <p:sldId id="311" r:id="rId28"/>
    <p:sldId id="283" r:id="rId29"/>
    <p:sldId id="276" r:id="rId30"/>
    <p:sldId id="346" r:id="rId31"/>
    <p:sldId id="312" r:id="rId32"/>
    <p:sldId id="313" r:id="rId33"/>
    <p:sldId id="284" r:id="rId34"/>
    <p:sldId id="291" r:id="rId35"/>
    <p:sldId id="314" r:id="rId36"/>
    <p:sldId id="318" r:id="rId37"/>
    <p:sldId id="334" r:id="rId38"/>
    <p:sldId id="296" r:id="rId39"/>
    <p:sldId id="309" r:id="rId40"/>
    <p:sldId id="310" r:id="rId41"/>
    <p:sldId id="305" r:id="rId42"/>
    <p:sldId id="320" r:id="rId43"/>
    <p:sldId id="341" r:id="rId44"/>
    <p:sldId id="342" r:id="rId45"/>
    <p:sldId id="343" r:id="rId46"/>
    <p:sldId id="317" r:id="rId47"/>
    <p:sldId id="347" r:id="rId48"/>
    <p:sldId id="327" r:id="rId49"/>
    <p:sldId id="328" r:id="rId50"/>
    <p:sldId id="344" r:id="rId51"/>
    <p:sldId id="332"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9D956-AE32-454D-B234-EEABE210926E}" type="datetimeFigureOut">
              <a:rPr lang="ru-RU" smtClean="0"/>
              <a:t>26.04.2019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3707F-E80A-4E10-A797-2A8DA907C951}" type="slidenum">
              <a:rPr lang="ru-RU" smtClean="0"/>
              <a:t>‹#›</a:t>
            </a:fld>
            <a:endParaRPr lang="ru-RU"/>
          </a:p>
        </p:txBody>
      </p:sp>
    </p:spTree>
    <p:extLst>
      <p:ext uri="{BB962C8B-B14F-4D97-AF65-F5344CB8AC3E}">
        <p14:creationId xmlns:p14="http://schemas.microsoft.com/office/powerpoint/2010/main" val="112825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mj.ru/articles/nevrologiya/Professionalynaya_neyrosensornaya_tugouhosty/#ixzz5lblFttF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c.tynt.com/b/rf?id=cCpiiyhOSr5RT1rkHcnlxd&amp;u=rusmedjourna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mj.ru/articles/nevrologiya/Professionalynaya_neyrosensornaya_tugouhosty/#ixzz5liYHJV2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tynt.com/b/rf?id=cCpiiyhOSr5RT1rkHcnlxd&amp;u=rusmedjourn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Шамсиахметова</a:t>
            </a:r>
            <a:r>
              <a:rPr lang="ru-RU" dirty="0" smtClean="0"/>
              <a:t> Г. И. Профессиональные заболевания на предприятиях нефтяной промышленности // Молодой ученый. — 2016. — №16. — С. 460-463. — URL https://moluch.ru/archive/120/32977/ (дата обращения: 20.04.2019).</a:t>
            </a:r>
          </a:p>
          <a:p>
            <a:endParaRPr lang="ru-RU" dirty="0"/>
          </a:p>
        </p:txBody>
      </p:sp>
      <p:sp>
        <p:nvSpPr>
          <p:cNvPr id="4" name="Номер слайда 3"/>
          <p:cNvSpPr>
            <a:spLocks noGrp="1"/>
          </p:cNvSpPr>
          <p:nvPr>
            <p:ph type="sldNum" sz="quarter" idx="10"/>
          </p:nvPr>
        </p:nvSpPr>
        <p:spPr/>
        <p:txBody>
          <a:bodyPr/>
          <a:lstStyle/>
          <a:p>
            <a:fld id="{CA43707F-E80A-4E10-A797-2A8DA907C951}" type="slidenum">
              <a:rPr lang="ru-RU" smtClean="0"/>
              <a:t>8</a:t>
            </a:fld>
            <a:endParaRPr lang="ru-RU"/>
          </a:p>
        </p:txBody>
      </p:sp>
    </p:spTree>
    <p:extLst>
      <p:ext uri="{BB962C8B-B14F-4D97-AF65-F5344CB8AC3E}">
        <p14:creationId xmlns:p14="http://schemas.microsoft.com/office/powerpoint/2010/main" val="212307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Оригинальная статья опубликована на сайте РМЖ (Русский медицинский журнал): </a:t>
            </a:r>
            <a:r>
              <a:rPr lang="ru-RU" sz="1200" dirty="0" smtClean="0">
                <a:latin typeface="Times New Roman" panose="02020603050405020304" pitchFamily="18" charset="0"/>
                <a:cs typeface="Times New Roman" panose="02020603050405020304" pitchFamily="18" charset="0"/>
                <a:hlinkClick r:id="rId3"/>
              </a:rPr>
              <a:t>https://www.rmj.ru/articles/nevrologiya/Professionalynaya_neyrosensornaya_tugouhosty/#ixzz5lblFttF0</a:t>
            </a:r>
            <a:r>
              <a:rPr lang="ru-RU" sz="1200" dirty="0" smtClean="0">
                <a:latin typeface="Times New Roman" panose="02020603050405020304" pitchFamily="18" charset="0"/>
                <a:cs typeface="Times New Roman" panose="02020603050405020304" pitchFamily="18" charset="0"/>
              </a:rPr>
              <a:t> </a:t>
            </a:r>
            <a:br>
              <a:rPr lang="ru-RU" sz="1200" dirty="0" smtClean="0">
                <a:latin typeface="Times New Roman" panose="02020603050405020304" pitchFamily="18" charset="0"/>
                <a:cs typeface="Times New Roman" panose="02020603050405020304" pitchFamily="18" charset="0"/>
              </a:rPr>
            </a:br>
            <a:r>
              <a:rPr lang="ru-RU" sz="1200" dirty="0" err="1" smtClean="0">
                <a:latin typeface="Times New Roman" panose="02020603050405020304" pitchFamily="18" charset="0"/>
                <a:cs typeface="Times New Roman" panose="02020603050405020304" pitchFamily="18" charset="0"/>
              </a:rPr>
              <a:t>Follow</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us</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hlinkClick r:id="rId4"/>
              </a:rPr>
              <a:t>rusmedjournal</a:t>
            </a:r>
            <a:r>
              <a:rPr lang="ru-RU" sz="1200" dirty="0" smtClean="0">
                <a:latin typeface="Times New Roman" panose="02020603050405020304" pitchFamily="18" charset="0"/>
                <a:cs typeface="Times New Roman" panose="02020603050405020304" pitchFamily="18" charset="0"/>
                <a:hlinkClick r:id="rId4"/>
              </a:rPr>
              <a:t> </a:t>
            </a:r>
            <a:r>
              <a:rPr lang="ru-RU" sz="1200" dirty="0" err="1" smtClean="0">
                <a:latin typeface="Times New Roman" panose="02020603050405020304" pitchFamily="18" charset="0"/>
                <a:cs typeface="Times New Roman" panose="02020603050405020304" pitchFamily="18" charset="0"/>
                <a:hlinkClick r:id="rId4"/>
              </a:rPr>
              <a:t>on</a:t>
            </a:r>
            <a:r>
              <a:rPr lang="ru-RU" sz="1200" dirty="0" smtClean="0">
                <a:latin typeface="Times New Roman" panose="02020603050405020304" pitchFamily="18" charset="0"/>
                <a:cs typeface="Times New Roman" panose="02020603050405020304" pitchFamily="18" charset="0"/>
                <a:hlinkClick r:id="rId4"/>
              </a:rPr>
              <a:t> </a:t>
            </a:r>
            <a:r>
              <a:rPr lang="ru-RU" sz="1200" dirty="0" err="1" smtClean="0">
                <a:latin typeface="Times New Roman" panose="02020603050405020304" pitchFamily="18" charset="0"/>
                <a:cs typeface="Times New Roman" panose="02020603050405020304" pitchFamily="18" charset="0"/>
                <a:hlinkClick r:id="rId4"/>
              </a:rPr>
              <a:t>Facebook</a:t>
            </a:r>
            <a:r>
              <a:rPr lang="ru-RU" sz="1200" dirty="0" smtClean="0">
                <a:latin typeface="Times New Roman" panose="02020603050405020304" pitchFamily="18" charset="0"/>
                <a:cs typeface="Times New Roman" panose="02020603050405020304" pitchFamily="18" charset="0"/>
              </a:rPr>
              <a:t>  Высокие уровни шума (115-128 дБ) приводят к развитию СНТ уже в первые три  года стажа.</a:t>
            </a:r>
          </a:p>
          <a:p>
            <a:endParaRPr lang="ru-RU" dirty="0"/>
          </a:p>
        </p:txBody>
      </p:sp>
      <p:sp>
        <p:nvSpPr>
          <p:cNvPr id="4" name="Номер слайда 3"/>
          <p:cNvSpPr>
            <a:spLocks noGrp="1"/>
          </p:cNvSpPr>
          <p:nvPr>
            <p:ph type="sldNum" sz="quarter" idx="10"/>
          </p:nvPr>
        </p:nvSpPr>
        <p:spPr/>
        <p:txBody>
          <a:bodyPr/>
          <a:lstStyle/>
          <a:p>
            <a:fld id="{CA43707F-E80A-4E10-A797-2A8DA907C951}" type="slidenum">
              <a:rPr lang="ru-RU" smtClean="0"/>
              <a:t>11</a:t>
            </a:fld>
            <a:endParaRPr lang="ru-RU"/>
          </a:p>
        </p:txBody>
      </p:sp>
    </p:spTree>
    <p:extLst>
      <p:ext uri="{BB962C8B-B14F-4D97-AF65-F5344CB8AC3E}">
        <p14:creationId xmlns:p14="http://schemas.microsoft.com/office/powerpoint/2010/main" val="423969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latin typeface="Times New Roman" panose="02020603050405020304" pitchFamily="18" charset="0"/>
                <a:cs typeface="Times New Roman" panose="02020603050405020304" pitchFamily="18" charset="0"/>
              </a:rPr>
              <a:t>Оригинальная статья опубликована на сайте РМЖ (Русский медицинский журнал): </a:t>
            </a:r>
            <a:r>
              <a:rPr lang="ru-RU" sz="1200" dirty="0" smtClean="0">
                <a:latin typeface="Times New Roman" panose="02020603050405020304" pitchFamily="18" charset="0"/>
                <a:cs typeface="Times New Roman" panose="02020603050405020304" pitchFamily="18" charset="0"/>
                <a:hlinkClick r:id="rId3"/>
              </a:rPr>
              <a:t>https://www.rmj.ru/articles/nevrologiya/Professionalynaya_neyrosensornaya_tugouhosty/#ixzz5liYHJV2A</a:t>
            </a:r>
            <a:r>
              <a:rPr lang="ru-RU" sz="1200" dirty="0" smtClean="0">
                <a:latin typeface="Times New Roman" panose="02020603050405020304" pitchFamily="18" charset="0"/>
                <a:cs typeface="Times New Roman" panose="02020603050405020304" pitchFamily="18" charset="0"/>
              </a:rPr>
              <a:t> </a:t>
            </a:r>
            <a:br>
              <a:rPr lang="ru-RU" sz="1200" dirty="0" smtClean="0">
                <a:latin typeface="Times New Roman" panose="02020603050405020304" pitchFamily="18" charset="0"/>
                <a:cs typeface="Times New Roman" panose="02020603050405020304" pitchFamily="18" charset="0"/>
              </a:rPr>
            </a:br>
            <a:r>
              <a:rPr lang="ru-RU" sz="1200" dirty="0" err="1" smtClean="0">
                <a:latin typeface="Times New Roman" panose="02020603050405020304" pitchFamily="18" charset="0"/>
                <a:cs typeface="Times New Roman" panose="02020603050405020304" pitchFamily="18" charset="0"/>
              </a:rPr>
              <a:t>Follow</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us</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hlinkClick r:id="rId4"/>
              </a:rPr>
              <a:t>rusmedjournal</a:t>
            </a:r>
            <a:r>
              <a:rPr lang="ru-RU" sz="1200" dirty="0" smtClean="0">
                <a:latin typeface="Times New Roman" panose="02020603050405020304" pitchFamily="18" charset="0"/>
                <a:cs typeface="Times New Roman" panose="02020603050405020304" pitchFamily="18" charset="0"/>
                <a:hlinkClick r:id="rId4"/>
              </a:rPr>
              <a:t> </a:t>
            </a:r>
            <a:r>
              <a:rPr lang="ru-RU" sz="1200" dirty="0" err="1" smtClean="0">
                <a:latin typeface="Times New Roman" panose="02020603050405020304" pitchFamily="18" charset="0"/>
                <a:cs typeface="Times New Roman" panose="02020603050405020304" pitchFamily="18" charset="0"/>
                <a:hlinkClick r:id="rId4"/>
              </a:rPr>
              <a:t>on</a:t>
            </a:r>
            <a:r>
              <a:rPr lang="ru-RU" sz="1200" dirty="0" smtClean="0">
                <a:latin typeface="Times New Roman" panose="02020603050405020304" pitchFamily="18" charset="0"/>
                <a:cs typeface="Times New Roman" panose="02020603050405020304" pitchFamily="18" charset="0"/>
                <a:hlinkClick r:id="rId4"/>
              </a:rPr>
              <a:t> </a:t>
            </a:r>
            <a:r>
              <a:rPr lang="ru-RU" sz="1200" dirty="0" err="1" smtClean="0">
                <a:latin typeface="Times New Roman" panose="02020603050405020304" pitchFamily="18" charset="0"/>
                <a:cs typeface="Times New Roman" panose="02020603050405020304" pitchFamily="18" charset="0"/>
                <a:hlinkClick r:id="rId4"/>
              </a:rPr>
              <a:t>Facebook</a:t>
            </a:r>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CA43707F-E80A-4E10-A797-2A8DA907C951}" type="slidenum">
              <a:rPr lang="ru-RU" smtClean="0"/>
              <a:t>15</a:t>
            </a:fld>
            <a:endParaRPr lang="ru-RU"/>
          </a:p>
        </p:txBody>
      </p:sp>
    </p:spTree>
    <p:extLst>
      <p:ext uri="{BB962C8B-B14F-4D97-AF65-F5344CB8AC3E}">
        <p14:creationId xmlns:p14="http://schemas.microsoft.com/office/powerpoint/2010/main" val="308846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A43707F-E80A-4E10-A797-2A8DA907C951}" type="slidenum">
              <a:rPr lang="ru-RU" smtClean="0"/>
              <a:t>50</a:t>
            </a:fld>
            <a:endParaRPr lang="ru-RU"/>
          </a:p>
        </p:txBody>
      </p:sp>
    </p:spTree>
    <p:extLst>
      <p:ext uri="{BB962C8B-B14F-4D97-AF65-F5344CB8AC3E}">
        <p14:creationId xmlns:p14="http://schemas.microsoft.com/office/powerpoint/2010/main" val="23631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26.04.2019</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26.04.2019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26.04.2019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26.04.2019</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700808"/>
            <a:ext cx="7416824" cy="1584176"/>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Влияние шума на здоровье работников нефтедобывающей промышленности.</a:t>
            </a:r>
            <a:endParaRPr lang="ru-RU"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627784" y="4005064"/>
            <a:ext cx="6347048" cy="1752600"/>
          </a:xfrm>
        </p:spPr>
        <p:txBody>
          <a:bodyPr/>
          <a:lstStyle/>
          <a:p>
            <a:endParaRPr lang="en-US" dirty="0" smtClean="0"/>
          </a:p>
          <a:p>
            <a:r>
              <a:rPr lang="ru-RU" dirty="0" smtClean="0"/>
              <a:t>Кузнецова Галина Ивановна</a:t>
            </a:r>
            <a:endParaRPr lang="en-US" dirty="0" smtClean="0"/>
          </a:p>
          <a:p>
            <a:r>
              <a:rPr lang="ru-RU" dirty="0" smtClean="0"/>
              <a:t>Врач</a:t>
            </a:r>
            <a:r>
              <a:rPr lang="en-US" dirty="0" smtClean="0"/>
              <a:t> </a:t>
            </a:r>
            <a:r>
              <a:rPr lang="ru-RU" dirty="0" err="1" smtClean="0"/>
              <a:t>сурдолог</a:t>
            </a:r>
            <a:r>
              <a:rPr lang="ru-RU" dirty="0" smtClean="0"/>
              <a:t> - </a:t>
            </a:r>
            <a:r>
              <a:rPr lang="ru-RU" dirty="0" err="1" smtClean="0"/>
              <a:t>оториноларинголог</a:t>
            </a:r>
            <a:r>
              <a:rPr lang="en-US" dirty="0" smtClean="0"/>
              <a:t>  </a:t>
            </a:r>
            <a:endParaRPr lang="ru-RU" dirty="0"/>
          </a:p>
        </p:txBody>
      </p:sp>
      <p:pic>
        <p:nvPicPr>
          <p:cNvPr id="1026" name="Picture 2" descr="C:\Users\dolgihNI\Desktop\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42" y="174286"/>
            <a:ext cx="4264026" cy="124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64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7"/>
            <a:ext cx="7992888"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Российской Федерации предельно допустимый эквивалентный уровень шума (ПДУ) производственных помещений нормируется в соответствии с требованиями СанПиН 2.2.4.3359-16 «Санитарно-эпидемиологические требования к физическим факторам на рабочих местах» (</a:t>
            </a:r>
            <a:r>
              <a:rPr lang="ru-RU" sz="2400" dirty="0" err="1">
                <a:latin typeface="Times New Roman" panose="02020603050405020304" pitchFamily="18" charset="0"/>
                <a:cs typeface="Times New Roman" panose="02020603050405020304" pitchFamily="18" charset="0"/>
              </a:rPr>
              <a:t>зарег</a:t>
            </a:r>
            <a:r>
              <a:rPr lang="ru-RU" sz="2400" dirty="0">
                <a:latin typeface="Times New Roman" panose="02020603050405020304" pitchFamily="18" charset="0"/>
                <a:cs typeface="Times New Roman" panose="02020603050405020304" pitchFamily="18" charset="0"/>
              </a:rPr>
              <a:t>. В Минюсте России 08.08.2016 г. №43153</a:t>
            </a:r>
            <a:r>
              <a:rPr lang="ru-RU" sz="2400" dirty="0" smtClean="0">
                <a:latin typeface="Times New Roman" panose="02020603050405020304" pitchFamily="18" charset="0"/>
                <a:cs typeface="Times New Roman" panose="02020603050405020304" pitchFamily="18" charset="0"/>
              </a:rPr>
              <a:t>) и составляет  80дБА. </a:t>
            </a:r>
            <a:r>
              <a:rPr lang="ru-RU" sz="2400" dirty="0">
                <a:latin typeface="Times New Roman" panose="02020603050405020304" pitchFamily="18" charset="0"/>
                <a:cs typeface="Times New Roman" panose="02020603050405020304" pitchFamily="18" charset="0"/>
              </a:rPr>
              <a:t>По данным Международной организации труда безопасный предел экспозиции шума, когда риск потерь слуха от действия шума пренебрежимо мал, должен быть как минимум 75 </a:t>
            </a:r>
            <a:r>
              <a:rPr lang="ru-RU" sz="2400" dirty="0" err="1" smtClean="0">
                <a:latin typeface="Times New Roman" panose="02020603050405020304" pitchFamily="18" charset="0"/>
                <a:cs typeface="Times New Roman" panose="02020603050405020304" pitchFamily="18" charset="0"/>
              </a:rPr>
              <a:t>дБА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5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24744"/>
            <a:ext cx="7992888"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 интенсивности производственного шума в 85 </a:t>
            </a:r>
            <a:r>
              <a:rPr lang="ru-RU" sz="2400" dirty="0" err="1">
                <a:latin typeface="Times New Roman" panose="02020603050405020304" pitchFamily="18" charset="0"/>
                <a:cs typeface="Times New Roman" panose="02020603050405020304" pitchFamily="18" charset="0"/>
              </a:rPr>
              <a:t>дБА</a:t>
            </a:r>
            <a:r>
              <a:rPr lang="ru-RU" sz="2400" dirty="0">
                <a:latin typeface="Times New Roman" panose="02020603050405020304" pitchFamily="18" charset="0"/>
                <a:cs typeface="Times New Roman" panose="02020603050405020304" pitchFamily="18" charset="0"/>
              </a:rPr>
              <a:t> профессиональная тугоухость выявляется у 5% работников, при 90 – у 10%, при 100 – у 12%, при 110 – у 34%.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96752"/>
            <a:ext cx="8352928" cy="3908762"/>
          </a:xfrm>
          <a:prstGeom prst="rect">
            <a:avLst/>
          </a:prstGeom>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Определение </a:t>
            </a:r>
          </a:p>
          <a:p>
            <a:pPr algn="just"/>
            <a:r>
              <a:rPr lang="ru-RU" sz="2400" dirty="0" smtClean="0">
                <a:latin typeface="Times New Roman" panose="02020603050405020304" pitchFamily="18" charset="0"/>
                <a:cs typeface="Times New Roman" panose="02020603050405020304" pitchFamily="18" charset="0"/>
              </a:rPr>
              <a:t>Потеря </a:t>
            </a:r>
            <a:r>
              <a:rPr lang="ru-RU" sz="2400" dirty="0">
                <a:latin typeface="Times New Roman" panose="02020603050405020304" pitchFamily="18" charset="0"/>
                <a:cs typeface="Times New Roman" panose="02020603050405020304" pitchFamily="18" charset="0"/>
              </a:rPr>
              <a:t>слуха, вызванная шумом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или профессиональная потеря </a:t>
            </a:r>
            <a:r>
              <a:rPr lang="ru-RU" sz="2400" dirty="0" smtClean="0">
                <a:latin typeface="Times New Roman" panose="02020603050405020304" pitchFamily="18" charset="0"/>
                <a:cs typeface="Times New Roman" panose="02020603050405020304" pitchFamily="18" charset="0"/>
              </a:rPr>
              <a:t>слуха </a:t>
            </a:r>
            <a:r>
              <a:rPr lang="ru-RU" sz="2400" dirty="0">
                <a:latin typeface="Times New Roman" panose="02020603050405020304" pitchFamily="18" charset="0"/>
                <a:cs typeface="Times New Roman" panose="02020603050405020304" pitchFamily="18" charset="0"/>
              </a:rPr>
              <a:t>– медленно развивающееся нарушение слуха, причиной которого является воздействие производственного шума, уровень которого превышает предельно допустимый, представляющее собой поражение звуковоспринимающего отдела слухового анализатора (нейроэпителиальных структур внутреннего уха), и проявляющееся клинически в виде хронической двусторонней </a:t>
            </a:r>
            <a:r>
              <a:rPr lang="ru-RU" sz="2400" dirty="0" err="1">
                <a:latin typeface="Times New Roman" panose="02020603050405020304" pitchFamily="18" charset="0"/>
                <a:cs typeface="Times New Roman" panose="02020603050405020304" pitchFamily="18" charset="0"/>
              </a:rPr>
              <a:t>сенсоневральной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нейросенсорной</a:t>
            </a:r>
            <a:r>
              <a:rPr lang="ru-RU" sz="2400" dirty="0">
                <a:latin typeface="Times New Roman" panose="02020603050405020304" pitchFamily="18" charset="0"/>
                <a:cs typeface="Times New Roman" panose="02020603050405020304" pitchFamily="18" charset="0"/>
              </a:rPr>
              <a:t>) тугоухости (СНТ).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8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64704"/>
            <a:ext cx="8568952"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Специфическое действие шума сказывается на слуховом анализаторе, его звуковоспринимающей части, начиная с волосковых клеток спирального органа, являющихся рецепторами для нейронов спирального ганглия, и заканчивая нейронами коры извилины </a:t>
            </a:r>
            <a:r>
              <a:rPr lang="ru-RU" sz="2400" dirty="0" err="1">
                <a:latin typeface="Times New Roman" panose="02020603050405020304" pitchFamily="18" charset="0"/>
                <a:cs typeface="Times New Roman" panose="02020603050405020304" pitchFamily="18" charset="0"/>
              </a:rPr>
              <a:t>Гешли</a:t>
            </a:r>
            <a:r>
              <a:rPr lang="ru-RU" sz="2400" dirty="0">
                <a:latin typeface="Times New Roman" panose="02020603050405020304" pitchFamily="18" charset="0"/>
                <a:cs typeface="Times New Roman" panose="02020603050405020304" pitchFamily="18" charset="0"/>
              </a:rPr>
              <a:t> височной доли, где расположен корковый конец слухового анализатора, что приводит к развитию профессиональной тугоухости. Вследствие хронической </a:t>
            </a:r>
            <a:r>
              <a:rPr lang="ru-RU" sz="2400" dirty="0" err="1">
                <a:latin typeface="Times New Roman" panose="02020603050405020304" pitchFamily="18" charset="0"/>
                <a:cs typeface="Times New Roman" panose="02020603050405020304" pitchFamily="18" charset="0"/>
              </a:rPr>
              <a:t>микротравматизации</a:t>
            </a:r>
            <a:r>
              <a:rPr lang="ru-RU" sz="2400" dirty="0">
                <a:latin typeface="Times New Roman" panose="02020603050405020304" pitchFamily="18" charset="0"/>
                <a:cs typeface="Times New Roman" panose="02020603050405020304" pitchFamily="18" charset="0"/>
              </a:rPr>
              <a:t> нервных элементов в слуховом анализаторе формируются нервно–сосудистые и дистрофические изменения в спиральном (</a:t>
            </a:r>
            <a:r>
              <a:rPr lang="ru-RU" sz="2400" dirty="0" err="1">
                <a:latin typeface="Times New Roman" panose="02020603050405020304" pitchFamily="18" charset="0"/>
                <a:cs typeface="Times New Roman" panose="02020603050405020304" pitchFamily="18" charset="0"/>
              </a:rPr>
              <a:t>кортиевом</a:t>
            </a:r>
            <a:r>
              <a:rPr lang="ru-RU" sz="2400" dirty="0">
                <a:latin typeface="Times New Roman" panose="02020603050405020304" pitchFamily="18" charset="0"/>
                <a:cs typeface="Times New Roman" panose="02020603050405020304" pitchFamily="18" charset="0"/>
              </a:rPr>
              <a:t>) органе и спиральном ганглии. Происходят ишемия и расстройства питания чувствительных клеток и других нервных элементов, вплоть до дегенерации в результате нарушений микроциркуляции и капиллярного стаза. </a:t>
            </a:r>
            <a:endParaRPr lang="ru-RU" sz="2400" dirty="0"/>
          </a:p>
        </p:txBody>
      </p:sp>
      <p:pic>
        <p:nvPicPr>
          <p:cNvPr id="4"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5877272"/>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8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ÑÑÐ¸Ð½ÐºÐ¸ Ð¿Ð¾ Ð·Ð°Ð¿ÑÐ¾ÑÑ Ð¿ÑÐ¾Ð²Ð¾Ð´ÑÑÐ¸Ðµ Ð¿ÑÑÐ¸ ÑÐ»ÑÑÐ¾Ð²Ð¾Ð³Ð¾ Ð°Ð½Ð°Ð»Ð¸Ð·Ð°ÑÐ¾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657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6021288"/>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81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385" y="1556792"/>
            <a:ext cx="7920880"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Дистрофические (обменные, обратимые), а затем деструктивные (структурные, мало– или необратимые) изменения в слуховом анализаторе развиваются по причине длительной работы органа слуха в режиме повышенной шумовой нагрузки, повышенной афферентной </a:t>
            </a:r>
            <a:r>
              <a:rPr lang="ru-RU" sz="2400" dirty="0" err="1">
                <a:latin typeface="Times New Roman" panose="02020603050405020304" pitchFamily="18" charset="0"/>
                <a:cs typeface="Times New Roman" panose="02020603050405020304" pitchFamily="18" charset="0"/>
              </a:rPr>
              <a:t>импульсации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 в истощающем </a:t>
            </a:r>
            <a:r>
              <a:rPr lang="ru-RU" sz="2400" dirty="0">
                <a:latin typeface="Times New Roman" panose="02020603050405020304" pitchFamily="18" charset="0"/>
                <a:cs typeface="Times New Roman" panose="02020603050405020304" pitchFamily="18" charset="0"/>
              </a:rPr>
              <a:t>режиме.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Морфологической основой профессиональной тугоухости в основном являются некротические изменения в </a:t>
            </a:r>
            <a:r>
              <a:rPr lang="ru-RU" sz="2400" dirty="0" err="1">
                <a:latin typeface="Times New Roman" panose="02020603050405020304" pitchFamily="18" charset="0"/>
                <a:cs typeface="Times New Roman" panose="02020603050405020304" pitchFamily="18" charset="0"/>
              </a:rPr>
              <a:t>кортиевом</a:t>
            </a:r>
            <a:r>
              <a:rPr lang="ru-RU" sz="2400" dirty="0">
                <a:latin typeface="Times New Roman" panose="02020603050405020304" pitchFamily="18" charset="0"/>
                <a:cs typeface="Times New Roman" panose="02020603050405020304" pitchFamily="18" charset="0"/>
              </a:rPr>
              <a:t> органе и спиральном ганглии. </a:t>
            </a:r>
            <a:endParaRPr lang="ru-RU" sz="2400" dirty="0" smtClean="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9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764704"/>
            <a:ext cx="5310336" cy="1815882"/>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Классификация потери слуха, вызванной шумом, по </a:t>
            </a:r>
            <a:r>
              <a:rPr lang="ru-RU" sz="2800" b="1" dirty="0" smtClean="0">
                <a:latin typeface="Times New Roman" panose="02020603050405020304" pitchFamily="18" charset="0"/>
                <a:cs typeface="Times New Roman" panose="02020603050405020304" pitchFamily="18" charset="0"/>
              </a:rPr>
              <a:t>степени  выраженности </a:t>
            </a:r>
          </a:p>
          <a:p>
            <a:pPr algn="ctr"/>
            <a:endParaRPr lang="ru-RU" sz="28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97010903"/>
              </p:ext>
            </p:extLst>
          </p:nvPr>
        </p:nvGraphicFramePr>
        <p:xfrm>
          <a:off x="1475656" y="2204864"/>
          <a:ext cx="6096000" cy="4043038"/>
        </p:xfrm>
        <a:graphic>
          <a:graphicData uri="http://schemas.openxmlformats.org/drawingml/2006/table">
            <a:tbl>
              <a:tblPr firstRow="1" bandRow="1">
                <a:tableStyleId>{5C22544A-7EE6-4342-B048-85BDC9FD1C3A}</a:tableStyleId>
              </a:tblPr>
              <a:tblGrid>
                <a:gridCol w="3048000"/>
                <a:gridCol w="3048000"/>
              </a:tblGrid>
              <a:tr h="1304926">
                <a:tc>
                  <a:txBody>
                    <a:bodyPr/>
                    <a:lstStyle/>
                    <a:p>
                      <a:pPr algn="ctr"/>
                      <a:r>
                        <a:rPr lang="ru-RU" dirty="0" smtClean="0">
                          <a:latin typeface="Times New Roman" panose="02020603050405020304" pitchFamily="18" charset="0"/>
                          <a:cs typeface="Times New Roman" panose="02020603050405020304" pitchFamily="18" charset="0"/>
                        </a:rPr>
                        <a:t>Степень тугоухости </a:t>
                      </a:r>
                      <a:endParaRPr lang="ru-RU" dirty="0">
                        <a:latin typeface="Times New Roman" panose="02020603050405020304" pitchFamily="18" charset="0"/>
                        <a:cs typeface="Times New Roman" panose="02020603050405020304" pitchFamily="18" charset="0"/>
                      </a:endParaRPr>
                    </a:p>
                  </a:txBody>
                  <a:tcPr/>
                </a:tc>
                <a:tc>
                  <a:txBody>
                    <a:bodyPr/>
                    <a:lstStyle/>
                    <a:p>
                      <a:pPr algn="just"/>
                      <a:r>
                        <a:rPr lang="ru-RU" dirty="0" smtClean="0">
                          <a:latin typeface="Times New Roman" panose="02020603050405020304" pitchFamily="18" charset="0"/>
                          <a:cs typeface="Times New Roman" panose="02020603050405020304" pitchFamily="18" charset="0"/>
                        </a:rPr>
                        <a:t>Среднее значение порогов слышимости по воздуху на частотах 500, 1000, 2000, 4000 Гц (дБ)</a:t>
                      </a:r>
                      <a:endParaRPr lang="ru-RU" dirty="0">
                        <a:latin typeface="Times New Roman" panose="02020603050405020304" pitchFamily="18" charset="0"/>
                        <a:cs typeface="Times New Roman" panose="02020603050405020304" pitchFamily="18" charset="0"/>
                      </a:endParaRPr>
                    </a:p>
                  </a:txBody>
                  <a:tcPr/>
                </a:tc>
              </a:tr>
              <a:tr h="702652">
                <a:tc>
                  <a:txBody>
                    <a:bodyPr/>
                    <a:lstStyle/>
                    <a:p>
                      <a:r>
                        <a:rPr lang="ru-RU" dirty="0" smtClean="0">
                          <a:latin typeface="Times New Roman" panose="02020603050405020304" pitchFamily="18" charset="0"/>
                          <a:cs typeface="Times New Roman" panose="02020603050405020304" pitchFamily="18" charset="0"/>
                        </a:rPr>
                        <a:t>Признаки воздействия шума на орган слуха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11-25</a:t>
                      </a:r>
                      <a:endParaRPr lang="ru-RU" dirty="0">
                        <a:latin typeface="Times New Roman" panose="02020603050405020304" pitchFamily="18" charset="0"/>
                        <a:cs typeface="Times New Roman" panose="02020603050405020304" pitchFamily="18" charset="0"/>
                      </a:endParaRPr>
                    </a:p>
                  </a:txBody>
                  <a:tcPr/>
                </a:tc>
              </a:tr>
              <a:tr h="407092">
                <a:tc>
                  <a:txBody>
                    <a:bodyPr/>
                    <a:lstStyle/>
                    <a:p>
                      <a:r>
                        <a:rPr lang="en-US" dirty="0" smtClean="0">
                          <a:latin typeface="Times New Roman" panose="02020603050405020304" pitchFamily="18" charset="0"/>
                          <a:cs typeface="Times New Roman" panose="02020603050405020304" pitchFamily="18" charset="0"/>
                        </a:rPr>
                        <a:t>I</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26-40 </a:t>
                      </a:r>
                      <a:endParaRPr lang="ru-RU" dirty="0">
                        <a:latin typeface="Times New Roman" panose="02020603050405020304" pitchFamily="18" charset="0"/>
                        <a:cs typeface="Times New Roman" panose="02020603050405020304" pitchFamily="18" charset="0"/>
                      </a:endParaRPr>
                    </a:p>
                  </a:txBody>
                  <a:tcPr/>
                </a:tc>
              </a:tr>
              <a:tr h="407092">
                <a:tc>
                  <a:txBody>
                    <a:bodyPr/>
                    <a:lstStyle/>
                    <a:p>
                      <a:r>
                        <a:rPr lang="en-US" dirty="0" smtClean="0">
                          <a:latin typeface="Times New Roman" panose="02020603050405020304" pitchFamily="18" charset="0"/>
                          <a:cs typeface="Times New Roman" panose="02020603050405020304" pitchFamily="18" charset="0"/>
                        </a:rPr>
                        <a:t>II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41-55 </a:t>
                      </a:r>
                      <a:endParaRPr lang="ru-RU" dirty="0">
                        <a:latin typeface="Times New Roman" panose="02020603050405020304" pitchFamily="18" charset="0"/>
                        <a:cs typeface="Times New Roman" panose="02020603050405020304" pitchFamily="18" charset="0"/>
                      </a:endParaRPr>
                    </a:p>
                  </a:txBody>
                  <a:tcPr/>
                </a:tc>
              </a:tr>
              <a:tr h="407092">
                <a:tc>
                  <a:txBody>
                    <a:bodyPr/>
                    <a:lstStyle/>
                    <a:p>
                      <a:r>
                        <a:rPr lang="en-US" dirty="0" smtClean="0">
                          <a:latin typeface="Times New Roman" panose="02020603050405020304" pitchFamily="18" charset="0"/>
                          <a:cs typeface="Times New Roman" panose="02020603050405020304" pitchFamily="18" charset="0"/>
                        </a:rPr>
                        <a:t>III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56-70</a:t>
                      </a:r>
                      <a:endParaRPr lang="ru-RU" dirty="0">
                        <a:latin typeface="Times New Roman" panose="02020603050405020304" pitchFamily="18" charset="0"/>
                        <a:cs typeface="Times New Roman" panose="02020603050405020304" pitchFamily="18" charset="0"/>
                      </a:endParaRPr>
                    </a:p>
                  </a:txBody>
                  <a:tcPr/>
                </a:tc>
              </a:tr>
              <a:tr h="407092">
                <a:tc>
                  <a:txBody>
                    <a:bodyPr/>
                    <a:lstStyle/>
                    <a:p>
                      <a:r>
                        <a:rPr lang="en-US" dirty="0" smtClean="0">
                          <a:latin typeface="Times New Roman" panose="02020603050405020304" pitchFamily="18" charset="0"/>
                          <a:cs typeface="Times New Roman" panose="02020603050405020304" pitchFamily="18" charset="0"/>
                        </a:rPr>
                        <a:t>IV</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71-90</a:t>
                      </a:r>
                      <a:endParaRPr lang="ru-RU" dirty="0">
                        <a:latin typeface="Times New Roman" panose="02020603050405020304" pitchFamily="18" charset="0"/>
                        <a:cs typeface="Times New Roman" panose="02020603050405020304" pitchFamily="18" charset="0"/>
                      </a:endParaRPr>
                    </a:p>
                  </a:txBody>
                  <a:tcPr/>
                </a:tc>
              </a:tr>
              <a:tr h="407092">
                <a:tc>
                  <a:txBody>
                    <a:bodyPr/>
                    <a:lstStyle/>
                    <a:p>
                      <a:r>
                        <a:rPr lang="ru-RU" dirty="0" smtClean="0">
                          <a:latin typeface="Times New Roman" panose="02020603050405020304" pitchFamily="18" charset="0"/>
                          <a:cs typeface="Times New Roman" panose="02020603050405020304" pitchFamily="18" charset="0"/>
                        </a:rPr>
                        <a:t>Глухота</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≥91</a:t>
                      </a:r>
                      <a:endParaRPr lang="ru-RU" dirty="0">
                        <a:latin typeface="Times New Roman" panose="02020603050405020304" pitchFamily="18" charset="0"/>
                        <a:cs typeface="Times New Roman" panose="02020603050405020304" pitchFamily="18" charset="0"/>
                      </a:endParaRPr>
                    </a:p>
                  </a:txBody>
                  <a:tcPr/>
                </a:tc>
              </a:tr>
            </a:tbl>
          </a:graphicData>
        </a:graphic>
      </p:graphicFrame>
      <p:pic>
        <p:nvPicPr>
          <p:cNvPr id="4"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33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700808"/>
            <a:ext cx="6984776" cy="243143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Кодирование по МКБ-10 </a:t>
            </a:r>
            <a:endParaRPr lang="ru-RU" sz="32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H83.3 Потеря </a:t>
            </a:r>
            <a:r>
              <a:rPr lang="ru-RU" sz="2400" dirty="0">
                <a:latin typeface="Times New Roman" panose="02020603050405020304" pitchFamily="18" charset="0"/>
                <a:cs typeface="Times New Roman" panose="02020603050405020304" pitchFamily="18" charset="0"/>
              </a:rPr>
              <a:t>слуха, вызванная шумом, </a:t>
            </a:r>
          </a:p>
          <a:p>
            <a:pPr marL="342900" indent="-342900">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Z57.0 </a:t>
            </a:r>
            <a:r>
              <a:rPr lang="ru-RU" sz="2400" dirty="0">
                <a:latin typeface="Times New Roman" panose="02020603050405020304" pitchFamily="18" charset="0"/>
                <a:cs typeface="Times New Roman" panose="02020603050405020304" pitchFamily="18" charset="0"/>
              </a:rPr>
              <a:t>– Неблагоприятное воздействие производственного шума. </a:t>
            </a:r>
            <a:r>
              <a:rPr lang="ru-RU" sz="2400" dirty="0" smtClean="0">
                <a:latin typeface="Times New Roman" panose="02020603050405020304" pitchFamily="18" charset="0"/>
                <a:cs typeface="Times New Roman" panose="02020603050405020304" pitchFamily="18" charset="0"/>
              </a:rPr>
              <a:t>Кодом </a:t>
            </a:r>
            <a:r>
              <a:rPr lang="ru-RU" sz="2400" dirty="0">
                <a:latin typeface="Times New Roman" panose="02020603050405020304" pitchFamily="18" charset="0"/>
                <a:cs typeface="Times New Roman" panose="02020603050405020304" pitchFamily="18" charset="0"/>
              </a:rPr>
              <a:t>H83.3 кодируются все случаи </a:t>
            </a:r>
            <a:r>
              <a:rPr lang="ru-RU" sz="2400" dirty="0" smtClean="0">
                <a:latin typeface="Times New Roman" panose="02020603050405020304" pitchFamily="18" charset="0"/>
                <a:cs typeface="Times New Roman" panose="02020603050405020304" pitchFamily="18" charset="0"/>
              </a:rPr>
              <a:t>       профессиональной СНТ.</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1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52736"/>
            <a:ext cx="7848872"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Процедура «коррекции на возраст» при оценке аудиометрической кривой не </a:t>
            </a:r>
            <a:r>
              <a:rPr lang="ru-RU" sz="2400" dirty="0" smtClean="0">
                <a:latin typeface="Times New Roman" panose="02020603050405020304" pitchFamily="18" charset="0"/>
                <a:cs typeface="Times New Roman" panose="02020603050405020304" pitchFamily="18" charset="0"/>
              </a:rPr>
              <a:t>применяется. </a:t>
            </a:r>
            <a:r>
              <a:rPr lang="ru-RU" sz="2400" dirty="0">
                <a:latin typeface="Times New Roman" panose="02020603050405020304" pitchFamily="18" charset="0"/>
                <a:cs typeface="Times New Roman" panose="02020603050405020304" pitchFamily="18" charset="0"/>
              </a:rPr>
              <a:t>Данная рекомендация связана с тем, что у пациентов старшего возраста с потерей слуха на высокие частоты более 45-50 дБ не представляется возможным разграничить эффекты шума и </a:t>
            </a:r>
            <a:r>
              <a:rPr lang="ru-RU" sz="2400" dirty="0" smtClean="0">
                <a:latin typeface="Times New Roman" panose="02020603050405020304" pitchFamily="18" charset="0"/>
                <a:cs typeface="Times New Roman" panose="02020603050405020304" pitchFamily="18" charset="0"/>
              </a:rPr>
              <a:t>старения. </a:t>
            </a:r>
            <a:r>
              <a:rPr lang="ru-RU" sz="2400" dirty="0">
                <a:latin typeface="Times New Roman" panose="02020603050405020304" pitchFamily="18" charset="0"/>
                <a:cs typeface="Times New Roman" panose="02020603050405020304" pitchFamily="18" charset="0"/>
              </a:rPr>
              <a:t>Величину </a:t>
            </a:r>
            <a:r>
              <a:rPr lang="ru-RU" sz="2400" dirty="0" err="1">
                <a:latin typeface="Times New Roman" panose="02020603050405020304" pitchFamily="18" charset="0"/>
                <a:cs typeface="Times New Roman" panose="02020603050405020304" pitchFamily="18" charset="0"/>
              </a:rPr>
              <a:t>пресбиакузиса</a:t>
            </a:r>
            <a:r>
              <a:rPr lang="ru-RU" sz="2400" dirty="0">
                <a:latin typeface="Times New Roman" panose="02020603050405020304" pitchFamily="18" charset="0"/>
                <a:cs typeface="Times New Roman" panose="02020603050405020304" pitchFamily="18" charset="0"/>
              </a:rPr>
              <a:t> (возрастных изменений слуха) следует учитывать только на стадии </a:t>
            </a:r>
            <a:r>
              <a:rPr lang="ru-RU" sz="2400" dirty="0" err="1">
                <a:latin typeface="Times New Roman" panose="02020603050405020304" pitchFamily="18" charset="0"/>
                <a:cs typeface="Times New Roman" panose="02020603050405020304" pitchFamily="18" charset="0"/>
              </a:rPr>
              <a:t>донозологических</a:t>
            </a:r>
            <a:r>
              <a:rPr lang="ru-RU" sz="2400" dirty="0">
                <a:latin typeface="Times New Roman" panose="02020603050405020304" pitchFamily="18" charset="0"/>
                <a:cs typeface="Times New Roman" panose="02020603050405020304" pitchFamily="18" charset="0"/>
              </a:rPr>
              <a:t> изменений слуха (Z57.0). При величине порогов слуха, превышающих параметры </a:t>
            </a:r>
            <a:r>
              <a:rPr lang="ru-RU" sz="2400" dirty="0" err="1">
                <a:latin typeface="Times New Roman" panose="02020603050405020304" pitchFamily="18" charset="0"/>
                <a:cs typeface="Times New Roman" panose="02020603050405020304" pitchFamily="18" charset="0"/>
              </a:rPr>
              <a:t>пресбиакузиса</a:t>
            </a:r>
            <a:r>
              <a:rPr lang="ru-RU" sz="2400" dirty="0">
                <a:latin typeface="Times New Roman" panose="02020603050405020304" pitchFamily="18" charset="0"/>
                <a:cs typeface="Times New Roman" panose="02020603050405020304" pitchFamily="18" charset="0"/>
              </a:rPr>
              <a:t>, степень нарушения слуха оценивается от аудиометрического нуля (приемлемая клиническая практика).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0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836712"/>
            <a:ext cx="8496944" cy="4647426"/>
          </a:xfrm>
          <a:prstGeom prst="rect">
            <a:avLst/>
          </a:prstGeom>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Диагностика: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Жалобы;</a:t>
            </a: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 анамнез</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жизни: </a:t>
            </a:r>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обрать прицельно, уточнив наличие сопутствующей патологии, которая может повлиять на сроки развития и тяжесть развития заболевания</a:t>
            </a:r>
            <a:r>
              <a:rPr lang="en-US"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уточнить </a:t>
            </a:r>
            <a:r>
              <a:rPr lang="ru-RU" sz="2400" dirty="0">
                <a:latin typeface="Times New Roman" panose="02020603050405020304" pitchFamily="18" charset="0"/>
                <a:cs typeface="Times New Roman" panose="02020603050405020304" pitchFamily="18" charset="0"/>
              </a:rPr>
              <a:t>наличие шума на рабочем месте и длительность работы в условиях его воздействия.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Во </a:t>
            </a:r>
            <a:r>
              <a:rPr lang="ru-RU" sz="2400" dirty="0">
                <a:latin typeface="Times New Roman" panose="02020603050405020304" pitchFamily="18" charset="0"/>
                <a:cs typeface="Times New Roman" panose="02020603050405020304" pitchFamily="18" charset="0"/>
              </a:rPr>
              <a:t>всех случаях необходимо тщательно расспросить работника о профессиях, в которых он ранее работал, и длительности воздействия на него вредных производственных факторов, которые могли бы вызвать, своевременно не диагностированное, профессиональное нарушение слуха.</a:t>
            </a:r>
          </a:p>
        </p:txBody>
      </p:sp>
      <p:pic>
        <p:nvPicPr>
          <p:cNvPr id="4"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268760"/>
            <a:ext cx="7992888"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В Российской Федерации около 4 миллионов работников, работающих в условиях наличия повышенных уровней шума, подвергаются риску его негативного воздействия. Потеря слуха, вызванная шумом, до сих пор является одним из самых распространенных профессиональных заболеваний в нашей стране (удельный вес в структуре </a:t>
            </a:r>
            <a:r>
              <a:rPr lang="ru-RU" sz="2400" dirty="0" err="1" smtClean="0">
                <a:latin typeface="Times New Roman" panose="02020603050405020304" pitchFamily="18" charset="0"/>
                <a:cs typeface="Times New Roman" panose="02020603050405020304" pitchFamily="18" charset="0"/>
              </a:rPr>
              <a:t>профзаболеваемости</a:t>
            </a:r>
            <a:r>
              <a:rPr lang="ru-RU" sz="2400" dirty="0" smtClean="0">
                <a:latin typeface="Times New Roman" panose="02020603050405020304" pitchFamily="18" charset="0"/>
                <a:cs typeface="Times New Roman" panose="02020603050405020304" pitchFamily="18" charset="0"/>
              </a:rPr>
              <a:t> России -30%), а также одной из наиболее частых причин потери слуха.</a:t>
            </a:r>
          </a:p>
          <a:p>
            <a:pPr algn="just"/>
            <a:endParaRPr lang="ru-RU" sz="2400" dirty="0">
              <a:latin typeface="Times New Roman" panose="02020603050405020304" pitchFamily="18" charset="0"/>
              <a:cs typeface="Times New Roman" panose="02020603050405020304" pitchFamily="18" charset="0"/>
            </a:endParaRPr>
          </a:p>
        </p:txBody>
      </p:sp>
      <p:pic>
        <p:nvPicPr>
          <p:cNvPr id="2050"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1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80728"/>
            <a:ext cx="7344816" cy="1569660"/>
          </a:xfrm>
          <a:prstGeom prst="rect">
            <a:avLst/>
          </a:prstGeom>
        </p:spPr>
        <p:txBody>
          <a:bodyPr wrap="square">
            <a:spAutoFit/>
          </a:bodyPr>
          <a:lstStyle/>
          <a:p>
            <a:r>
              <a:rPr lang="ru-RU" sz="2400" b="1" dirty="0" smtClean="0"/>
              <a:t>            Физикальное </a:t>
            </a:r>
            <a:r>
              <a:rPr lang="ru-RU" sz="2400" b="1" dirty="0"/>
              <a:t>обследование</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Осмотр </a:t>
            </a:r>
            <a:r>
              <a:rPr lang="ru-RU" sz="2400" dirty="0">
                <a:latin typeface="Times New Roman" panose="02020603050405020304" pitchFamily="18" charset="0"/>
                <a:cs typeface="Times New Roman" panose="02020603050405020304" pitchFamily="18" charset="0"/>
              </a:rPr>
              <a:t>ЛОР-органов проводится в обычной последовательности </a:t>
            </a:r>
            <a:r>
              <a:rPr lang="ru-RU" sz="2400" dirty="0" smtClean="0">
                <a:latin typeface="Times New Roman" panose="02020603050405020304" pitchFamily="18" charset="0"/>
                <a:cs typeface="Times New Roman" panose="02020603050405020304" pitchFamily="18" charset="0"/>
              </a:rPr>
              <a:t>(отоскопия, риноскопия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фаринго</a:t>
            </a:r>
            <a:r>
              <a:rPr lang="ru-RU" sz="2400" dirty="0">
                <a:latin typeface="Times New Roman" panose="02020603050405020304" pitchFamily="18" charset="0"/>
                <a:cs typeface="Times New Roman" panose="02020603050405020304" pitchFamily="18" charset="0"/>
              </a:rPr>
              <a:t>- и ларингоскопия).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36912"/>
            <a:ext cx="5801565" cy="368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3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1"/>
            <a:ext cx="7488832" cy="4524315"/>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Методы исследования слуховой </a:t>
            </a:r>
            <a:r>
              <a:rPr lang="ru-RU" sz="2400" b="1" dirty="0" smtClean="0">
                <a:latin typeface="Times New Roman" panose="02020603050405020304" pitchFamily="18" charset="0"/>
                <a:cs typeface="Times New Roman" panose="02020603050405020304" pitchFamily="18" charset="0"/>
              </a:rPr>
              <a:t>функции 1.Психоакустические </a:t>
            </a:r>
            <a:r>
              <a:rPr lang="ru-RU" sz="2400" b="1" dirty="0">
                <a:latin typeface="Times New Roman" panose="02020603050405020304" pitchFamily="18" charset="0"/>
                <a:cs typeface="Times New Roman" panose="02020603050405020304" pitchFamily="18" charset="0"/>
              </a:rPr>
              <a:t>(субъективные) методы. </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Акуметрия (исследование слуха шепотной и разговорной речью, проведение </a:t>
            </a:r>
            <a:r>
              <a:rPr lang="ru-RU" sz="2400" dirty="0" err="1">
                <a:latin typeface="Times New Roman" panose="02020603050405020304" pitchFamily="18" charset="0"/>
                <a:cs typeface="Times New Roman" panose="02020603050405020304" pitchFamily="18" charset="0"/>
              </a:rPr>
              <a:t>камертональных</a:t>
            </a:r>
            <a:r>
              <a:rPr lang="ru-RU" sz="2400" dirty="0">
                <a:latin typeface="Times New Roman" panose="02020603050405020304" pitchFamily="18" charset="0"/>
                <a:cs typeface="Times New Roman" panose="02020603050405020304" pitchFamily="18" charset="0"/>
              </a:rPr>
              <a:t> проб Вебера и </a:t>
            </a:r>
            <a:r>
              <a:rPr lang="ru-RU" sz="2400" dirty="0" err="1">
                <a:latin typeface="Times New Roman" panose="02020603050405020304" pitchFamily="18" charset="0"/>
                <a:cs typeface="Times New Roman" panose="02020603050405020304" pitchFamily="18" charset="0"/>
              </a:rPr>
              <a:t>Ринне</a:t>
            </a:r>
            <a:r>
              <a:rPr lang="ru-RU"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Тональная пороговая аудиометрия с оценкой воздушного и костного звукопроведения в стандартном диапазоне частот</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Метод надпороговой аудиометрии. </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Речевая аудиометрия в тишине (оценка речевой разборчивости при комфортном уровне громкости и на фоне помехи.</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6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36712"/>
            <a:ext cx="7488832" cy="415498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2.Объективные </a:t>
            </a:r>
            <a:r>
              <a:rPr lang="ru-RU" sz="2400" b="1" dirty="0">
                <a:latin typeface="Times New Roman" panose="02020603050405020304" pitchFamily="18" charset="0"/>
                <a:cs typeface="Times New Roman" panose="02020603050405020304" pitchFamily="18" charset="0"/>
              </a:rPr>
              <a:t>методы аудиометрического исследования. </a:t>
            </a:r>
            <a:endParaRPr lang="ru-RU"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err="1" smtClean="0">
                <a:latin typeface="Times New Roman" panose="02020603050405020304" pitchFamily="18" charset="0"/>
                <a:cs typeface="Times New Roman" panose="02020603050405020304" pitchFamily="18" charset="0"/>
              </a:rPr>
              <a:t>Импедансометрия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тимпанометрия</a:t>
            </a:r>
            <a:r>
              <a:rPr lang="ru-RU" sz="2400" dirty="0">
                <a:latin typeface="Times New Roman" panose="02020603050405020304" pitchFamily="18" charset="0"/>
                <a:cs typeface="Times New Roman" panose="02020603050405020304" pitchFamily="18" charset="0"/>
              </a:rPr>
              <a:t> и акустическая </a:t>
            </a:r>
            <a:r>
              <a:rPr lang="ru-RU" sz="2400" dirty="0" err="1">
                <a:latin typeface="Times New Roman" panose="02020603050405020304" pitchFamily="18" charset="0"/>
                <a:cs typeface="Times New Roman" panose="02020603050405020304" pitchFamily="18" charset="0"/>
              </a:rPr>
              <a:t>рефлексометрия</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Регистрация </a:t>
            </a:r>
            <a:r>
              <a:rPr lang="ru-RU" sz="2400" dirty="0">
                <a:latin typeface="Times New Roman" panose="02020603050405020304" pitchFamily="18" charset="0"/>
                <a:cs typeface="Times New Roman" panose="02020603050405020304" pitchFamily="18" charset="0"/>
              </a:rPr>
              <a:t>вызванной </a:t>
            </a:r>
            <a:r>
              <a:rPr lang="ru-RU" sz="2400" dirty="0" err="1">
                <a:latin typeface="Times New Roman" panose="02020603050405020304" pitchFamily="18" charset="0"/>
                <a:cs typeface="Times New Roman" panose="02020603050405020304" pitchFamily="18" charset="0"/>
              </a:rPr>
              <a:t>отоакустической</a:t>
            </a:r>
            <a:r>
              <a:rPr lang="ru-RU" sz="2400" dirty="0">
                <a:latin typeface="Times New Roman" panose="02020603050405020304" pitchFamily="18" charset="0"/>
                <a:cs typeface="Times New Roman" panose="02020603050405020304" pitchFamily="18" charset="0"/>
              </a:rPr>
              <a:t> эмиссии (ОАЭ</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 Регистрация </a:t>
            </a:r>
            <a:r>
              <a:rPr lang="ru-RU" sz="2400" dirty="0" err="1">
                <a:latin typeface="Times New Roman" panose="02020603050405020304" pitchFamily="18" charset="0"/>
                <a:cs typeface="Times New Roman" panose="02020603050405020304" pitchFamily="18" charset="0"/>
              </a:rPr>
              <a:t>коротколатентных</a:t>
            </a:r>
            <a:r>
              <a:rPr lang="ru-RU" sz="2400" dirty="0">
                <a:latin typeface="Times New Roman" panose="02020603050405020304" pitchFamily="18" charset="0"/>
                <a:cs typeface="Times New Roman" panose="02020603050405020304" pitchFamily="18" charset="0"/>
              </a:rPr>
              <a:t> слуховых вызванных потенциалов (КСВП).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Объективная </a:t>
            </a:r>
            <a:r>
              <a:rPr lang="ru-RU" sz="2400" dirty="0">
                <a:latin typeface="Times New Roman" panose="02020603050405020304" pitchFamily="18" charset="0"/>
                <a:cs typeface="Times New Roman" panose="02020603050405020304" pitchFamily="18" charset="0"/>
              </a:rPr>
              <a:t>аудиометрия путем регистрации стационарных ответов </a:t>
            </a:r>
            <a:r>
              <a:rPr lang="ru-RU" sz="2400" dirty="0" smtClean="0">
                <a:latin typeface="Times New Roman" panose="02020603050405020304" pitchFamily="18" charset="0"/>
                <a:cs typeface="Times New Roman" panose="02020603050405020304" pitchFamily="18" charset="0"/>
              </a:rPr>
              <a:t>мозга на модулированный тон( А</a:t>
            </a:r>
            <a:r>
              <a:rPr lang="en-US" sz="2400" dirty="0" smtClean="0">
                <a:latin typeface="Times New Roman" panose="02020603050405020304" pitchFamily="18" charset="0"/>
                <a:cs typeface="Times New Roman" panose="02020603050405020304" pitchFamily="18" charset="0"/>
              </a:rPr>
              <a:t>SSR</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811" y="5751755"/>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23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268760"/>
            <a:ext cx="8064896" cy="3637919"/>
          </a:xfrm>
          <a:prstGeom prst="rect">
            <a:avLst/>
          </a:prstGeom>
        </p:spPr>
        <p:txBody>
          <a:bodyPr wrap="square">
            <a:spAutoFit/>
          </a:bodyPr>
          <a:lstStyle/>
          <a:p>
            <a:pPr algn="just">
              <a:lnSpc>
                <a:spcPct val="80000"/>
              </a:lnSpc>
            </a:pPr>
            <a:r>
              <a:rPr lang="uk-UA" altLang="ru-RU" sz="2400" b="1" dirty="0" smtClean="0">
                <a:latin typeface="Times New Roman" panose="02020603050405020304" pitchFamily="18" charset="0"/>
                <a:cs typeface="Times New Roman" panose="02020603050405020304" pitchFamily="18" charset="0"/>
              </a:rPr>
              <a:t>Аудиометрия</a:t>
            </a:r>
            <a:r>
              <a:rPr lang="uk-UA" altLang="ru-RU" sz="2400" dirty="0" smtClean="0">
                <a:latin typeface="Times New Roman" panose="02020603050405020304" pitchFamily="18" charset="0"/>
                <a:cs typeface="Times New Roman" panose="02020603050405020304" pitchFamily="18" charset="0"/>
              </a:rPr>
              <a:t> — </a:t>
            </a:r>
            <a:r>
              <a:rPr lang="uk-UA" altLang="ru-RU" sz="2400" dirty="0">
                <a:latin typeface="Times New Roman" panose="02020603050405020304" pitchFamily="18" charset="0"/>
                <a:cs typeface="Times New Roman" panose="02020603050405020304" pitchFamily="18" charset="0"/>
              </a:rPr>
              <a:t>измерение остроты слуха</a:t>
            </a:r>
            <a:r>
              <a:rPr lang="uk-UA" altLang="ru-RU" sz="2400" dirty="0" smtClean="0">
                <a:latin typeface="Times New Roman" panose="02020603050405020304" pitchFamily="18" charset="0"/>
                <a:cs typeface="Times New Roman" panose="02020603050405020304" pitchFamily="18" charset="0"/>
              </a:rPr>
              <a:t>, определение </a:t>
            </a:r>
            <a:r>
              <a:rPr lang="uk-UA" altLang="ru-RU" sz="2400" dirty="0">
                <a:latin typeface="Times New Roman" panose="02020603050405020304" pitchFamily="18" charset="0"/>
                <a:cs typeface="Times New Roman" panose="02020603050405020304" pitchFamily="18" charset="0"/>
              </a:rPr>
              <a:t>слуховой чувствительности к звуковым волнам различной частоты. </a:t>
            </a:r>
          </a:p>
          <a:p>
            <a:pPr algn="just">
              <a:lnSpc>
                <a:spcPct val="80000"/>
              </a:lnSpc>
            </a:pPr>
            <a:r>
              <a:rPr lang="uk-UA" altLang="ru-RU" sz="2400" b="1" dirty="0">
                <a:latin typeface="Times New Roman" panose="02020603050405020304" pitchFamily="18" charset="0"/>
                <a:cs typeface="Times New Roman" panose="02020603050405020304" pitchFamily="18" charset="0"/>
              </a:rPr>
              <a:t>Тональная аудиометрия </a:t>
            </a:r>
            <a:r>
              <a:rPr lang="uk-UA" altLang="ru-RU" sz="2400" dirty="0">
                <a:latin typeface="Times New Roman" panose="02020603050405020304" pitchFamily="18" charset="0"/>
                <a:cs typeface="Times New Roman" panose="02020603050405020304" pitchFamily="18" charset="0"/>
              </a:rPr>
              <a:t>позволяет </a:t>
            </a:r>
            <a:r>
              <a:rPr lang="uk-UA" altLang="ru-RU" sz="2400" dirty="0" err="1">
                <a:latin typeface="Times New Roman" panose="02020603050405020304" pitchFamily="18" charset="0"/>
                <a:cs typeface="Times New Roman" panose="02020603050405020304" pitchFamily="18" charset="0"/>
              </a:rPr>
              <a:t>оценить</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порог</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слышимости</a:t>
            </a:r>
            <a:r>
              <a:rPr lang="uk-UA" altLang="ru-RU" sz="2400" dirty="0">
                <a:latin typeface="Times New Roman" panose="02020603050405020304" pitchFamily="18" charset="0"/>
                <a:cs typeface="Times New Roman" panose="02020603050405020304" pitchFamily="18" charset="0"/>
              </a:rPr>
              <a:t> (в </a:t>
            </a:r>
            <a:r>
              <a:rPr lang="uk-UA" altLang="ru-RU" sz="2400" dirty="0" err="1">
                <a:latin typeface="Times New Roman" panose="02020603050405020304" pitchFamily="18" charset="0"/>
                <a:cs typeface="Times New Roman" panose="02020603050405020304" pitchFamily="18" charset="0"/>
              </a:rPr>
              <a:t>дБ</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типовых</a:t>
            </a:r>
            <a:r>
              <a:rPr lang="uk-UA" altLang="ru-RU" sz="2400" dirty="0">
                <a:latin typeface="Times New Roman" panose="02020603050405020304" pitchFamily="18" charset="0"/>
                <a:cs typeface="Times New Roman" panose="02020603050405020304" pitchFamily="18" charset="0"/>
              </a:rPr>
              <a:t> частот. </a:t>
            </a:r>
            <a:r>
              <a:rPr lang="uk-UA" altLang="ru-RU" sz="2400" dirty="0" err="1">
                <a:latin typeface="Times New Roman" panose="02020603050405020304" pitchFamily="18" charset="0"/>
                <a:cs typeface="Times New Roman" panose="02020603050405020304" pitchFamily="18" charset="0"/>
              </a:rPr>
              <a:t>Тестирование</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проводится</a:t>
            </a:r>
            <a:r>
              <a:rPr lang="uk-UA" altLang="ru-RU" sz="2400" dirty="0">
                <a:latin typeface="Times New Roman" panose="02020603050405020304" pitchFamily="18" charset="0"/>
                <a:cs typeface="Times New Roman" panose="02020603050405020304" pitchFamily="18" charset="0"/>
              </a:rPr>
              <a:t> на </a:t>
            </a:r>
            <a:r>
              <a:rPr lang="uk-UA" altLang="ru-RU" sz="2400" dirty="0" err="1">
                <a:latin typeface="Times New Roman" panose="02020603050405020304" pitchFamily="18" charset="0"/>
                <a:cs typeface="Times New Roman" panose="02020603050405020304" pitchFamily="18" charset="0"/>
              </a:rPr>
              <a:t>типовых</a:t>
            </a:r>
            <a:r>
              <a:rPr lang="uk-UA" altLang="ru-RU" sz="2400" dirty="0">
                <a:latin typeface="Times New Roman" panose="02020603050405020304" pitchFamily="18" charset="0"/>
                <a:cs typeface="Times New Roman" panose="02020603050405020304" pitchFamily="18" charset="0"/>
              </a:rPr>
              <a:t> частотах в </a:t>
            </a:r>
            <a:r>
              <a:rPr lang="uk-UA" altLang="ru-RU" sz="2400" dirty="0" err="1">
                <a:latin typeface="Times New Roman" panose="02020603050405020304" pitchFamily="18" charset="0"/>
                <a:cs typeface="Times New Roman" panose="02020603050405020304" pitchFamily="18" charset="0"/>
              </a:rPr>
              <a:t>диапазоне</a:t>
            </a:r>
            <a:r>
              <a:rPr lang="uk-UA" altLang="ru-RU" sz="2400" dirty="0">
                <a:latin typeface="Times New Roman" panose="02020603050405020304" pitchFamily="18" charset="0"/>
                <a:cs typeface="Times New Roman" panose="02020603050405020304" pitchFamily="18" charset="0"/>
              </a:rPr>
              <a:t> (125—8000 </a:t>
            </a:r>
            <a:r>
              <a:rPr lang="uk-UA" altLang="ru-RU" sz="2400" dirty="0" err="1">
                <a:latin typeface="Times New Roman" panose="02020603050405020304" pitchFamily="18" charset="0"/>
                <a:cs typeface="Times New Roman" panose="02020603050405020304" pitchFamily="18" charset="0"/>
              </a:rPr>
              <a:t>Гц</a:t>
            </a:r>
            <a:r>
              <a:rPr lang="uk-UA" altLang="ru-RU" sz="2400" dirty="0">
                <a:latin typeface="Times New Roman" panose="02020603050405020304" pitchFamily="18" charset="0"/>
                <a:cs typeface="Times New Roman" panose="02020603050405020304" pitchFamily="18" charset="0"/>
              </a:rPr>
              <a:t>). Для </a:t>
            </a:r>
            <a:r>
              <a:rPr lang="uk-UA" altLang="ru-RU" sz="2400" dirty="0" err="1">
                <a:latin typeface="Times New Roman" panose="02020603050405020304" pitchFamily="18" charset="0"/>
                <a:cs typeface="Times New Roman" panose="02020603050405020304" pitchFamily="18" charset="0"/>
              </a:rPr>
              <a:t>полной</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проверки</a:t>
            </a:r>
            <a:r>
              <a:rPr lang="uk-UA" altLang="ru-RU" sz="2400" dirty="0">
                <a:latin typeface="Times New Roman" panose="02020603050405020304" pitchFamily="18" charset="0"/>
                <a:cs typeface="Times New Roman" panose="02020603050405020304" pitchFamily="18" charset="0"/>
              </a:rPr>
              <a:t> слуха, во </a:t>
            </a:r>
            <a:r>
              <a:rPr lang="uk-UA" altLang="ru-RU" sz="2400" dirty="0" err="1">
                <a:latin typeface="Times New Roman" panose="02020603050405020304" pitchFamily="18" charset="0"/>
                <a:cs typeface="Times New Roman" panose="02020603050405020304" pitchFamily="18" charset="0"/>
              </a:rPr>
              <a:t>всём</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диапазоне</a:t>
            </a:r>
            <a:r>
              <a:rPr lang="uk-UA" altLang="ru-RU" sz="2400" dirty="0">
                <a:latin typeface="Times New Roman" panose="02020603050405020304" pitchFamily="18" charset="0"/>
                <a:cs typeface="Times New Roman" panose="02020603050405020304" pitchFamily="18" charset="0"/>
              </a:rPr>
              <a:t> частот — </a:t>
            </a:r>
            <a:r>
              <a:rPr lang="uk-UA" altLang="ru-RU" sz="2400" dirty="0" err="1">
                <a:latin typeface="Times New Roman" panose="02020603050405020304" pitchFamily="18" charset="0"/>
                <a:cs typeface="Times New Roman" panose="02020603050405020304" pitchFamily="18" charset="0"/>
              </a:rPr>
              <a:t>применяется</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тестирование</a:t>
            </a:r>
            <a:r>
              <a:rPr lang="uk-UA" altLang="ru-RU" sz="2400" dirty="0">
                <a:latin typeface="Times New Roman" panose="02020603050405020304" pitchFamily="18" charset="0"/>
                <a:cs typeface="Times New Roman" panose="02020603050405020304" pitchFamily="18" charset="0"/>
              </a:rPr>
              <a:t> в </a:t>
            </a:r>
            <a:r>
              <a:rPr lang="uk-UA" altLang="ru-RU" sz="2400" dirty="0" err="1">
                <a:latin typeface="Times New Roman" panose="02020603050405020304" pitchFamily="18" charset="0"/>
                <a:cs typeface="Times New Roman" panose="02020603050405020304" pitchFamily="18" charset="0"/>
              </a:rPr>
              <a:t>расширенном</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частотном</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диапазоне</a:t>
            </a:r>
            <a:r>
              <a:rPr lang="uk-UA" altLang="ru-RU" sz="2400" dirty="0">
                <a:latin typeface="Times New Roman" panose="02020603050405020304" pitchFamily="18" charset="0"/>
                <a:cs typeface="Times New Roman" panose="02020603050405020304" pitchFamily="18" charset="0"/>
              </a:rPr>
              <a:t> (125—20 000 </a:t>
            </a:r>
            <a:r>
              <a:rPr lang="uk-UA" altLang="ru-RU" sz="2400" dirty="0" err="1">
                <a:latin typeface="Times New Roman" panose="02020603050405020304" pitchFamily="18" charset="0"/>
                <a:cs typeface="Times New Roman" panose="02020603050405020304" pitchFamily="18" charset="0"/>
              </a:rPr>
              <a:t>Гц</a:t>
            </a:r>
            <a:r>
              <a:rPr lang="uk-UA" altLang="ru-RU" sz="2400" dirty="0">
                <a:latin typeface="Times New Roman" panose="02020603050405020304" pitchFamily="18" charset="0"/>
                <a:cs typeface="Times New Roman" panose="02020603050405020304" pitchFamily="18" charset="0"/>
              </a:rPr>
              <a:t>).</a:t>
            </a:r>
          </a:p>
          <a:p>
            <a:pPr algn="just">
              <a:lnSpc>
                <a:spcPct val="80000"/>
              </a:lnSpc>
            </a:pPr>
            <a:r>
              <a:rPr lang="uk-UA" altLang="ru-RU" sz="2400" b="1" dirty="0" err="1">
                <a:latin typeface="Times New Roman" panose="02020603050405020304" pitchFamily="18" charset="0"/>
                <a:cs typeface="Times New Roman" panose="02020603050405020304" pitchFamily="18" charset="0"/>
              </a:rPr>
              <a:t>Речевая</a:t>
            </a:r>
            <a:r>
              <a:rPr lang="uk-UA" altLang="ru-RU" sz="2400" b="1" dirty="0">
                <a:latin typeface="Times New Roman" panose="02020603050405020304" pitchFamily="18" charset="0"/>
                <a:cs typeface="Times New Roman" panose="02020603050405020304" pitchFamily="18" charset="0"/>
              </a:rPr>
              <a:t> аудиометрия </a:t>
            </a:r>
            <a:r>
              <a:rPr lang="uk-UA" altLang="ru-RU" sz="2400" dirty="0" err="1">
                <a:latin typeface="Times New Roman" panose="02020603050405020304" pitchFamily="18" charset="0"/>
                <a:cs typeface="Times New Roman" panose="02020603050405020304" pitchFamily="18" charset="0"/>
              </a:rPr>
              <a:t>проводится</a:t>
            </a:r>
            <a:r>
              <a:rPr lang="uk-UA" altLang="ru-RU" sz="2400" dirty="0">
                <a:latin typeface="Times New Roman" panose="02020603050405020304" pitchFamily="18" charset="0"/>
                <a:cs typeface="Times New Roman" panose="02020603050405020304" pitchFamily="18" charset="0"/>
              </a:rPr>
              <a:t> для </a:t>
            </a:r>
            <a:r>
              <a:rPr lang="uk-UA" altLang="ru-RU" sz="2400" dirty="0" err="1">
                <a:latin typeface="Times New Roman" panose="02020603050405020304" pitchFamily="18" charset="0"/>
                <a:cs typeface="Times New Roman" panose="02020603050405020304" pitchFamily="18" charset="0"/>
              </a:rPr>
              <a:t>выявления</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качества</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распознавания</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человеческой</a:t>
            </a:r>
            <a:r>
              <a:rPr lang="uk-UA" altLang="ru-RU" sz="2400" dirty="0">
                <a:latin typeface="Times New Roman" panose="02020603050405020304" pitchFamily="18" charset="0"/>
                <a:cs typeface="Times New Roman" panose="02020603050405020304" pitchFamily="18" charset="0"/>
              </a:rPr>
              <a:t> речи на </a:t>
            </a:r>
            <a:r>
              <a:rPr lang="uk-UA" altLang="ru-RU" sz="2400" dirty="0" err="1">
                <a:latin typeface="Times New Roman" panose="02020603050405020304" pitchFamily="18" charset="0"/>
                <a:cs typeface="Times New Roman" panose="02020603050405020304" pitchFamily="18" charset="0"/>
              </a:rPr>
              <a:t>различных</a:t>
            </a:r>
            <a:r>
              <a:rPr lang="uk-UA" altLang="ru-RU" sz="2400" dirty="0">
                <a:latin typeface="Times New Roman" panose="02020603050405020304" pitchFamily="18" charset="0"/>
                <a:cs typeface="Times New Roman" panose="02020603050405020304" pitchFamily="18" charset="0"/>
              </a:rPr>
              <a:t> </a:t>
            </a:r>
            <a:r>
              <a:rPr lang="uk-UA" altLang="ru-RU" sz="2400" dirty="0" err="1">
                <a:latin typeface="Times New Roman" panose="02020603050405020304" pitchFamily="18" charset="0"/>
                <a:cs typeface="Times New Roman" panose="02020603050405020304" pitchFamily="18" charset="0"/>
              </a:rPr>
              <a:t>уровнях</a:t>
            </a:r>
            <a:r>
              <a:rPr lang="uk-UA" altLang="ru-RU" sz="2400" dirty="0">
                <a:latin typeface="Times New Roman" panose="02020603050405020304" pitchFamily="18" charset="0"/>
                <a:cs typeface="Times New Roman" panose="02020603050405020304" pitchFamily="18" charset="0"/>
              </a:rPr>
              <a:t> звука (в </a:t>
            </a:r>
            <a:r>
              <a:rPr lang="uk-UA" altLang="ru-RU" sz="2400" dirty="0" err="1">
                <a:latin typeface="Times New Roman" panose="02020603050405020304" pitchFamily="18" charset="0"/>
                <a:cs typeface="Times New Roman" panose="02020603050405020304" pitchFamily="18" charset="0"/>
              </a:rPr>
              <a:t>дБ</a:t>
            </a:r>
            <a:r>
              <a:rPr lang="uk-UA" altLang="ru-RU" sz="2400" dirty="0">
                <a:latin typeface="Times New Roman" panose="02020603050405020304" pitchFamily="18" charset="0"/>
                <a:cs typeface="Times New Roman" panose="02020603050405020304" pitchFamily="18" charset="0"/>
              </a:rPr>
              <a:t>).</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7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12776"/>
            <a:ext cx="8784976"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Методы </a:t>
            </a:r>
            <a:r>
              <a:rPr lang="ru-RU" sz="2400" dirty="0" smtClean="0">
                <a:latin typeface="Times New Roman" panose="02020603050405020304" pitchFamily="18" charset="0"/>
                <a:cs typeface="Times New Roman" panose="02020603050405020304" pitchFamily="18" charset="0"/>
              </a:rPr>
              <a:t>исследования: компьютерная </a:t>
            </a:r>
            <a:r>
              <a:rPr lang="ru-RU" sz="2400" dirty="0">
                <a:latin typeface="Times New Roman" panose="02020603050405020304" pitchFamily="18" charset="0"/>
                <a:cs typeface="Times New Roman" panose="02020603050405020304" pitchFamily="18" charset="0"/>
              </a:rPr>
              <a:t>объективная аудиометрия, исследование слуха в расширенном диапазоне частот, вызванная </a:t>
            </a:r>
            <a:r>
              <a:rPr lang="ru-RU" sz="2400" dirty="0" err="1">
                <a:latin typeface="Times New Roman" panose="02020603050405020304" pitchFamily="18" charset="0"/>
                <a:cs typeface="Times New Roman" panose="02020603050405020304" pitchFamily="18" charset="0"/>
              </a:rPr>
              <a:t>отоакустическая</a:t>
            </a:r>
            <a:r>
              <a:rPr lang="ru-RU" sz="2400" dirty="0">
                <a:latin typeface="Times New Roman" panose="02020603050405020304" pitchFamily="18" charset="0"/>
                <a:cs typeface="Times New Roman" panose="02020603050405020304" pitchFamily="18" charset="0"/>
              </a:rPr>
              <a:t> эмиссия, акустическая </a:t>
            </a:r>
            <a:r>
              <a:rPr lang="ru-RU" sz="2400" dirty="0" err="1">
                <a:latin typeface="Times New Roman" panose="02020603050405020304" pitchFamily="18" charset="0"/>
                <a:cs typeface="Times New Roman" panose="02020603050405020304" pitchFamily="18" charset="0"/>
              </a:rPr>
              <a:t>импедансометрия</a:t>
            </a:r>
            <a:r>
              <a:rPr lang="ru-RU" sz="2400" dirty="0">
                <a:latin typeface="Times New Roman" panose="02020603050405020304" pitchFamily="18" charset="0"/>
                <a:cs typeface="Times New Roman" panose="02020603050405020304" pitchFamily="18" charset="0"/>
              </a:rPr>
              <a:t>, вестибулометрия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используются в сложных или спорных случаях диагностики. В специализированных </a:t>
            </a:r>
            <a:r>
              <a:rPr lang="ru-RU" sz="2400" dirty="0" err="1">
                <a:latin typeface="Times New Roman" panose="02020603050405020304" pitchFamily="18" charset="0"/>
                <a:cs typeface="Times New Roman" panose="02020603050405020304" pitchFamily="18" charset="0"/>
              </a:rPr>
              <a:t>профпатологических</a:t>
            </a:r>
            <a:r>
              <a:rPr lang="ru-RU" sz="2400" dirty="0">
                <a:latin typeface="Times New Roman" panose="02020603050405020304" pitchFamily="18" charset="0"/>
                <a:cs typeface="Times New Roman" panose="02020603050405020304" pitchFamily="18" charset="0"/>
              </a:rPr>
              <a:t> учреждениях проводится исследования слухового анализатора с применением как субъективных, так и объективных методов (объем исследований определяется по показаниям). </a:t>
            </a:r>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4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556792"/>
            <a:ext cx="8208912"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Объем дополнительных методов диагностики (магнитно-резонансная томография, в том числе с контрастированием, области внутренних слуховых проходов, </a:t>
            </a:r>
            <a:r>
              <a:rPr lang="ru-RU" sz="2400" dirty="0" err="1">
                <a:latin typeface="Times New Roman" panose="02020603050405020304" pitchFamily="18" charset="0"/>
                <a:cs typeface="Times New Roman" panose="02020603050405020304" pitchFamily="18" charset="0"/>
              </a:rPr>
              <a:t>мосто</a:t>
            </a:r>
            <a:r>
              <a:rPr lang="ru-RU" sz="2400" dirty="0">
                <a:latin typeface="Times New Roman" panose="02020603050405020304" pitchFamily="18" charset="0"/>
                <a:cs typeface="Times New Roman" panose="02020603050405020304" pitchFamily="18" charset="0"/>
              </a:rPr>
              <a:t>-мозжечковых углов, задней черепной ямки – при асимметрии </a:t>
            </a:r>
            <a:r>
              <a:rPr lang="ru-RU" sz="2400" dirty="0" smtClean="0">
                <a:latin typeface="Times New Roman" panose="02020603050405020304" pitchFamily="18" charset="0"/>
                <a:cs typeface="Times New Roman" panose="02020603050405020304" pitchFamily="18" charset="0"/>
              </a:rPr>
              <a:t>слуха) определяется </a:t>
            </a:r>
            <a:r>
              <a:rPr lang="ru-RU" sz="2400" dirty="0">
                <a:latin typeface="Times New Roman" panose="02020603050405020304" pitchFamily="18" charset="0"/>
                <a:cs typeface="Times New Roman" panose="02020603050405020304" pitchFamily="18" charset="0"/>
              </a:rPr>
              <a:t>с учетом наличия сопутствующей соматической патологии, как правило, для проведения дифференциальной диагностики при экспертизе связи заболевания с профессией.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8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385" y="1124744"/>
            <a:ext cx="8064896"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 аудиометрическом исследовании начальные стадии потери слуха, вызванной шумом, характеризуются наличием характерного зубца </a:t>
            </a:r>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высоких частотах 4000 Гц (реже 3000-6000 Гц) с восстановлением на 8000 Гц. Такой зубец обычно развивается на одной из вышеназванных частот и, при продолжающемся воздействии шума, распространяется на соседние частоты, меняя форму аудиометрической кривой. Точное место расположения зубца на аудиограмме зависит от частотной характеристики производственного шума, а также от длины, диаметра и формы наружного слухового </a:t>
            </a:r>
            <a:r>
              <a:rPr lang="ru-RU" sz="2400" dirty="0" smtClean="0">
                <a:latin typeface="Times New Roman" panose="02020603050405020304" pitchFamily="18" charset="0"/>
                <a:cs typeface="Times New Roman" panose="02020603050405020304" pitchFamily="18" charset="0"/>
              </a:rPr>
              <a:t>прохода.</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14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79" y="1435941"/>
            <a:ext cx="367240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529" y="1435941"/>
            <a:ext cx="3672408" cy="345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5013176"/>
            <a:ext cx="3960440" cy="1477328"/>
          </a:xfrm>
          <a:prstGeom prst="rect">
            <a:avLst/>
          </a:prstGeom>
        </p:spPr>
        <p:txBody>
          <a:bodyPr wrap="square">
            <a:spAutoFit/>
          </a:bodyPr>
          <a:lstStyle/>
          <a:p>
            <a:r>
              <a:rPr lang="ru-RU" b="1" dirty="0"/>
              <a:t>Высокочастотный характерный</a:t>
            </a:r>
          </a:p>
          <a:p>
            <a:r>
              <a:rPr lang="ru-RU" b="1" dirty="0"/>
              <a:t>зубец на аудиограмме, типичный для</a:t>
            </a:r>
          </a:p>
          <a:p>
            <a:r>
              <a:rPr lang="ru-RU" b="1" dirty="0"/>
              <a:t>потери слуха, вызванной шумом</a:t>
            </a:r>
            <a:endParaRPr lang="ru-RU" dirty="0"/>
          </a:p>
        </p:txBody>
      </p:sp>
      <p:sp>
        <p:nvSpPr>
          <p:cNvPr id="3" name="Прямоугольник 2"/>
          <p:cNvSpPr/>
          <p:nvPr/>
        </p:nvSpPr>
        <p:spPr>
          <a:xfrm>
            <a:off x="4932040" y="4892325"/>
            <a:ext cx="3672408" cy="1754326"/>
          </a:xfrm>
          <a:prstGeom prst="rect">
            <a:avLst/>
          </a:prstGeom>
        </p:spPr>
        <p:txBody>
          <a:bodyPr wrap="square">
            <a:spAutoFit/>
          </a:bodyPr>
          <a:lstStyle/>
          <a:p>
            <a:r>
              <a:rPr lang="ru-RU" b="1" dirty="0"/>
              <a:t>Впадина на аудиограмме, типичная</a:t>
            </a:r>
          </a:p>
          <a:p>
            <a:r>
              <a:rPr lang="ru-RU" b="1" dirty="0"/>
              <a:t>при потере слуха, вызванной шумом, в</a:t>
            </a:r>
          </a:p>
          <a:p>
            <a:r>
              <a:rPr lang="ru-RU" b="1" dirty="0"/>
              <a:t>сочетании с возрастной потерей слуха</a:t>
            </a:r>
            <a:endParaRPr lang="ru-RU" dirty="0"/>
          </a:p>
        </p:txBody>
      </p:sp>
      <p:sp>
        <p:nvSpPr>
          <p:cNvPr id="4" name="Прямоугольник 3"/>
          <p:cNvSpPr/>
          <p:nvPr/>
        </p:nvSpPr>
        <p:spPr>
          <a:xfrm>
            <a:off x="1259632" y="648843"/>
            <a:ext cx="6336704" cy="707886"/>
          </a:xfrm>
          <a:prstGeom prst="rect">
            <a:avLst/>
          </a:prstGeom>
        </p:spPr>
        <p:txBody>
          <a:bodyPr wrap="square">
            <a:spAutoFit/>
          </a:bodyPr>
          <a:lstStyle/>
          <a:p>
            <a:pPr algn="ctr"/>
            <a:r>
              <a:rPr lang="ru-RU" sz="2000" b="1" dirty="0"/>
              <a:t>Клинические проявления потери слуха,</a:t>
            </a:r>
          </a:p>
          <a:p>
            <a:pPr algn="ctr"/>
            <a:r>
              <a:rPr lang="ru-RU" sz="2000" b="1" dirty="0"/>
              <a:t>вызванной </a:t>
            </a:r>
            <a:r>
              <a:rPr lang="ru-RU" sz="2000" b="1" dirty="0" smtClean="0"/>
              <a:t>шумом</a:t>
            </a:r>
            <a:endParaRPr lang="ru-RU" sz="2000" b="1" dirty="0"/>
          </a:p>
        </p:txBody>
      </p:sp>
      <p:pic>
        <p:nvPicPr>
          <p:cNvPr id="7" name="Picture 2" descr="C:\Users\dolgihNI\Desktop\Рисунок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5802041"/>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0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568952"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 потере слуха, вызванной шумом, среднее арифметическое значение порогов слуха, на речевых частотах (500, 1000 и 2000 Гц) всегда меньше, чем на высоких частотах (3000, 4000 и 6000 Гц), причем разница между средними показателями порогов слуха на речевых и высоких частотах составляет не менее 15 дБ. Пороги слуха на частотах 3000, 4000 и 6000 Гц всегда выше, чем на частоте 8000 Гц, в отличие от </a:t>
            </a:r>
            <a:r>
              <a:rPr lang="ru-RU" sz="2400" dirty="0" err="1">
                <a:latin typeface="Times New Roman" panose="02020603050405020304" pitchFamily="18" charset="0"/>
                <a:cs typeface="Times New Roman" panose="02020603050405020304" pitchFamily="18" charset="0"/>
              </a:rPr>
              <a:t>пресбиакузиса</a:t>
            </a:r>
            <a:r>
              <a:rPr lang="ru-RU" sz="2400" dirty="0">
                <a:latin typeface="Times New Roman" panose="02020603050405020304" pitchFamily="18" charset="0"/>
                <a:cs typeface="Times New Roman" panose="02020603050405020304" pitchFamily="18" charset="0"/>
              </a:rPr>
              <a:t>, при котором наблюдается пологая нисходящая кривая. При прогрессировании потери слуха повышение слуховых порогов может распространяться и на речевые частоты, что субъективно проявляется ухудшением восприятия речи. Однако воздействие шума на орган слуха, как правило, не приводит к потере слуха более чем на 75 дБ на высоких частотах и более чем 40 дБ на речевых </a:t>
            </a:r>
            <a:r>
              <a:rPr lang="ru-RU" sz="2400" dirty="0" smtClean="0">
                <a:latin typeface="Times New Roman" panose="02020603050405020304" pitchFamily="18" charset="0"/>
                <a:cs typeface="Times New Roman" panose="02020603050405020304" pitchFamily="18" charset="0"/>
              </a:rPr>
              <a:t>частотах.</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7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60"/>
            <a:ext cx="8568952"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a:t>
            </a:r>
            <a:r>
              <a:rPr lang="ru-RU" sz="2400" dirty="0" smtClean="0">
                <a:latin typeface="Times New Roman" panose="02020603050405020304" pitchFamily="18" charset="0"/>
                <a:cs typeface="Times New Roman" panose="02020603050405020304" pitchFamily="18" charset="0"/>
              </a:rPr>
              <a:t>ипичные </a:t>
            </a:r>
            <a:r>
              <a:rPr lang="ru-RU" sz="2400" dirty="0">
                <a:latin typeface="Times New Roman" panose="02020603050405020304" pitchFamily="18" charset="0"/>
                <a:cs typeface="Times New Roman" panose="02020603050405020304" pitchFamily="18" charset="0"/>
              </a:rPr>
              <a:t>клинико-</a:t>
            </a:r>
            <a:r>
              <a:rPr lang="ru-RU" sz="2400" dirty="0" err="1">
                <a:latin typeface="Times New Roman" panose="02020603050405020304" pitchFamily="18" charset="0"/>
                <a:cs typeface="Times New Roman" panose="02020603050405020304" pitchFamily="18" charset="0"/>
              </a:rPr>
              <a:t>аудиологические</a:t>
            </a:r>
            <a:r>
              <a:rPr lang="ru-RU" sz="2400" dirty="0">
                <a:latin typeface="Times New Roman" panose="02020603050405020304" pitchFamily="18" charset="0"/>
                <a:cs typeface="Times New Roman" panose="02020603050405020304" pitchFamily="18" charset="0"/>
              </a:rPr>
              <a:t> признаки</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наличие уровней производственного шума выше ПДУ (80 </a:t>
            </a:r>
            <a:r>
              <a:rPr lang="ru-RU" sz="2400" dirty="0" err="1">
                <a:latin typeface="Times New Roman" panose="02020603050405020304" pitchFamily="18" charset="0"/>
                <a:cs typeface="Times New Roman" panose="02020603050405020304" pitchFamily="18" charset="0"/>
              </a:rPr>
              <a:t>дБА</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стаж работы в шуме, превышающем ПДУ, не менее 10 лет;</a:t>
            </a:r>
          </a:p>
          <a:p>
            <a:r>
              <a:rPr lang="ru-RU" sz="2400" dirty="0">
                <a:latin typeface="Times New Roman" panose="02020603050405020304" pitchFamily="18" charset="0"/>
                <a:cs typeface="Times New Roman" panose="02020603050405020304" pitchFamily="18" charset="0"/>
              </a:rPr>
              <a:t>- длительность развития заболевания органа слуха до появления клинических симптомов ПСНТ не менее 5 лет;</a:t>
            </a:r>
          </a:p>
          <a:p>
            <a:r>
              <a:rPr lang="ru-RU" sz="2400" dirty="0">
                <a:latin typeface="Times New Roman" panose="02020603050405020304" pitchFamily="18" charset="0"/>
                <a:cs typeface="Times New Roman" panose="02020603050405020304" pitchFamily="18" charset="0"/>
              </a:rPr>
              <a:t>- относительно позднее появление субъективного низкочастотного шума в ушах и голове;</a:t>
            </a:r>
          </a:p>
          <a:p>
            <a:r>
              <a:rPr lang="ru-RU" sz="2400" dirty="0">
                <a:latin typeface="Times New Roman" panose="02020603050405020304" pitchFamily="18" charset="0"/>
                <a:cs typeface="Times New Roman" panose="02020603050405020304" pitchFamily="18" charset="0"/>
              </a:rPr>
              <a:t>- постепенное нарастание степени тяжести снижения слуха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0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202" y="1628800"/>
            <a:ext cx="7848872"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Высокие уровни шума традиционно регистрируются в горнодобывающей промышленности, металлургии, нефтеперерабатывающей и нефтехимической промышленности, в строительстве, на транспорте и в других видах экономической деятельности</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3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0"/>
            <a:ext cx="8208912"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начальный </a:t>
            </a:r>
            <a:r>
              <a:rPr lang="ru-RU" sz="2400" dirty="0" err="1">
                <a:latin typeface="Times New Roman" panose="02020603050405020304" pitchFamily="18" charset="0"/>
                <a:cs typeface="Times New Roman" panose="02020603050405020304" pitchFamily="18" charset="0"/>
              </a:rPr>
              <a:t>аудиологический</a:t>
            </a:r>
            <a:r>
              <a:rPr lang="ru-RU" sz="2400" dirty="0">
                <a:latin typeface="Times New Roman" panose="02020603050405020304" pitchFamily="18" charset="0"/>
                <a:cs typeface="Times New Roman" panose="02020603050405020304" pitchFamily="18" charset="0"/>
              </a:rPr>
              <a:t> симптом при исследовании тональной пороговой аудиометрией - повышение слуховых порогов на 4000 Гц - «зубец </a:t>
            </a:r>
            <a:r>
              <a:rPr lang="ru-RU" sz="2400" dirty="0" err="1">
                <a:latin typeface="Times New Roman" panose="02020603050405020304" pitchFamily="18" charset="0"/>
                <a:cs typeface="Times New Roman" panose="02020603050405020304" pitchFamily="18" charset="0"/>
              </a:rPr>
              <a:t>Кархарта</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длительное сохранение 100% разборчивости речи;</a:t>
            </a:r>
          </a:p>
          <a:p>
            <a:r>
              <a:rPr lang="ru-RU" sz="2400" dirty="0">
                <a:latin typeface="Times New Roman" panose="02020603050405020304" pitchFamily="18" charset="0"/>
                <a:cs typeface="Times New Roman" panose="02020603050405020304" pitchFamily="18" charset="0"/>
              </a:rPr>
              <a:t>- двустороннее поражение органа слуха;</a:t>
            </a:r>
          </a:p>
          <a:p>
            <a:r>
              <a:rPr lang="ru-RU" sz="2400" dirty="0">
                <a:latin typeface="Times New Roman" panose="02020603050405020304" pitchFamily="18" charset="0"/>
                <a:cs typeface="Times New Roman" panose="02020603050405020304" pitchFamily="18" charset="0"/>
              </a:rPr>
              <a:t>- отсутствие костно-воздушной диссоциации порогов слуха;</a:t>
            </a:r>
          </a:p>
          <a:p>
            <a:r>
              <a:rPr lang="ru-RU" sz="2400" dirty="0">
                <a:latin typeface="Times New Roman" panose="02020603050405020304" pitchFamily="18" charset="0"/>
                <a:cs typeface="Times New Roman" panose="02020603050405020304" pitchFamily="18" charset="0"/>
              </a:rPr>
              <a:t>- динамика ФУНГ и его исчезновение по мере нарастания степени тугоухости;</a:t>
            </a:r>
          </a:p>
          <a:p>
            <a:r>
              <a:rPr lang="ru-RU" sz="2400" dirty="0">
                <a:latin typeface="Times New Roman" panose="02020603050405020304" pitchFamily="18" charset="0"/>
                <a:cs typeface="Times New Roman" panose="02020603050405020304" pitchFamily="18" charset="0"/>
              </a:rPr>
              <a:t>- отсутствие других причин снижения слуха.</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2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32825"/>
            <a:ext cx="2671214" cy="312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501029"/>
            <a:ext cx="2266668" cy="298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19763"/>
            <a:ext cx="3240360" cy="336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32" y="4653136"/>
            <a:ext cx="2534252" cy="194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483769" y="620688"/>
            <a:ext cx="3580788" cy="369332"/>
          </a:xfrm>
          <a:prstGeom prst="rect">
            <a:avLst/>
          </a:prstGeom>
        </p:spPr>
        <p:txBody>
          <a:bodyPr wrap="square">
            <a:spAutoFit/>
          </a:bodyPr>
          <a:lstStyle/>
          <a:p>
            <a:pPr algn="ctr"/>
            <a:r>
              <a:rPr lang="ru-RU" b="1" dirty="0"/>
              <a:t>Аудиограмма при ПНСТ</a:t>
            </a:r>
            <a:endParaRPr lang="ru-RU" dirty="0"/>
          </a:p>
        </p:txBody>
      </p:sp>
      <p:pic>
        <p:nvPicPr>
          <p:cNvPr id="7" name="Picture 2" descr="C:\Users\dolgihNI\Desktop\Рисунок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2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49" y="1340767"/>
            <a:ext cx="3096397" cy="298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587" y="1484784"/>
            <a:ext cx="3689235" cy="37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49" y="4509120"/>
            <a:ext cx="309639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123728" y="620688"/>
            <a:ext cx="4581227" cy="369332"/>
          </a:xfrm>
          <a:prstGeom prst="rect">
            <a:avLst/>
          </a:prstGeom>
        </p:spPr>
        <p:txBody>
          <a:bodyPr wrap="square">
            <a:spAutoFit/>
          </a:bodyPr>
          <a:lstStyle/>
          <a:p>
            <a:pPr algn="ctr"/>
            <a:r>
              <a:rPr lang="ru-RU" b="1" dirty="0"/>
              <a:t>Аудиограмма при возрастной СНТ</a:t>
            </a:r>
            <a:endParaRPr lang="ru-RU" dirty="0"/>
          </a:p>
        </p:txBody>
      </p:sp>
      <p:pic>
        <p:nvPicPr>
          <p:cNvPr id="6" name="Picture 2" descr="C:\Users\dolgihNI\Desktop\Рисунок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4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39" y="1340768"/>
            <a:ext cx="802889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87624" y="694437"/>
            <a:ext cx="5832648" cy="646331"/>
          </a:xfrm>
          <a:prstGeom prst="rect">
            <a:avLst/>
          </a:prstGeom>
        </p:spPr>
        <p:txBody>
          <a:bodyPr wrap="square">
            <a:spAutoFit/>
          </a:bodyPr>
          <a:lstStyle/>
          <a:p>
            <a:pPr algn="ctr"/>
            <a:r>
              <a:rPr lang="ru-RU" b="1" dirty="0" smtClean="0"/>
              <a:t>Аудиограмма признаки воздействия шума на орган слуха </a:t>
            </a:r>
            <a:endParaRPr lang="ru-RU" dirty="0"/>
          </a:p>
        </p:txBody>
      </p:sp>
      <p:pic>
        <p:nvPicPr>
          <p:cNvPr id="5"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5910063"/>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93" y="936865"/>
            <a:ext cx="7848872" cy="480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63688" y="740272"/>
            <a:ext cx="5400600" cy="369332"/>
          </a:xfrm>
          <a:prstGeom prst="rect">
            <a:avLst/>
          </a:prstGeom>
        </p:spPr>
        <p:txBody>
          <a:bodyPr wrap="square">
            <a:spAutoFit/>
          </a:bodyPr>
          <a:lstStyle/>
          <a:p>
            <a:pPr algn="ctr"/>
            <a:r>
              <a:rPr lang="ru-RU" b="1" dirty="0" smtClean="0"/>
              <a:t>Аудиограмма при хроническом отите </a:t>
            </a:r>
            <a:endParaRPr lang="ru-RU" dirty="0"/>
          </a:p>
        </p:txBody>
      </p:sp>
      <p:pic>
        <p:nvPicPr>
          <p:cNvPr id="4"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75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83" r="13476" b="11135"/>
          <a:stretch/>
        </p:blipFill>
        <p:spPr bwMode="auto">
          <a:xfrm>
            <a:off x="675118" y="908719"/>
            <a:ext cx="7641298" cy="47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052736"/>
            <a:ext cx="5526360" cy="369332"/>
          </a:xfrm>
          <a:prstGeom prst="rect">
            <a:avLst/>
          </a:prstGeom>
        </p:spPr>
        <p:txBody>
          <a:bodyPr wrap="square">
            <a:spAutoFit/>
          </a:bodyPr>
          <a:lstStyle/>
          <a:p>
            <a:pPr algn="ctr"/>
            <a:r>
              <a:rPr lang="ru-RU" b="1" dirty="0" smtClean="0"/>
              <a:t>Аудиограмма  </a:t>
            </a:r>
            <a:r>
              <a:rPr lang="ru-RU" b="1" dirty="0"/>
              <a:t>при </a:t>
            </a:r>
            <a:r>
              <a:rPr lang="ru-RU" b="1" dirty="0" smtClean="0"/>
              <a:t>отосклерозе</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33" y="1628800"/>
            <a:ext cx="6552728" cy="438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61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28343"/>
            <a:ext cx="7992888"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Лекарственных препаратов, предотвращающих </a:t>
            </a:r>
            <a:r>
              <a:rPr lang="ru-RU" sz="2400" dirty="0">
                <a:latin typeface="Times New Roman" panose="02020603050405020304" pitchFamily="18" charset="0"/>
                <a:cs typeface="Times New Roman" panose="02020603050405020304" pitchFamily="18" charset="0"/>
              </a:rPr>
              <a:t>развитие и прогрессирование повышения порогов слуха при профессиональной тугоухости, практически, не существует. </a:t>
            </a:r>
          </a:p>
          <a:p>
            <a:pPr algn="just"/>
            <a:r>
              <a:rPr lang="ru-RU" sz="2400" dirty="0" smtClean="0">
                <a:latin typeface="Times New Roman" panose="02020603050405020304" pitchFamily="18" charset="0"/>
                <a:cs typeface="Times New Roman" panose="02020603050405020304" pitchFamily="18" charset="0"/>
              </a:rPr>
              <a:t>Основными </a:t>
            </a:r>
            <a:r>
              <a:rPr lang="ru-RU" sz="2400" dirty="0">
                <a:latin typeface="Times New Roman" panose="02020603050405020304" pitchFamily="18" charset="0"/>
                <a:cs typeface="Times New Roman" panose="02020603050405020304" pitchFamily="18" charset="0"/>
              </a:rPr>
              <a:t>лечебными стратегиями при лечении являются: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можно более ранняя диагностика неблагоприятного воздействия шума на орган слуха. </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рациональное </a:t>
            </a:r>
            <a:r>
              <a:rPr lang="ru-RU" sz="2400" dirty="0">
                <a:latin typeface="Times New Roman" panose="02020603050405020304" pitchFamily="18" charset="0"/>
                <a:cs typeface="Times New Roman" panose="02020603050405020304" pitchFamily="18" charset="0"/>
              </a:rPr>
              <a:t>трудоустройство вне контакта с шумом, при наличии показаний (начиная со II степени тугоухости); </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снижение влияния устранимых факторов риска сердечно-сосудистых заболеваний и лекарственная терапия болезней системы кровообращения;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6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484784"/>
            <a:ext cx="8820472" cy="3046988"/>
          </a:xfrm>
          <a:prstGeom prst="rect">
            <a:avLst/>
          </a:prstGeom>
        </p:spPr>
        <p:txBody>
          <a:bodyPr wrap="square">
            <a:spAutoFit/>
          </a:bodyPr>
          <a:lstStyle/>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курсы </a:t>
            </a:r>
            <a:r>
              <a:rPr lang="ru-RU" sz="2400" dirty="0">
                <a:latin typeface="Times New Roman" panose="02020603050405020304" pitchFamily="18" charset="0"/>
                <a:cs typeface="Times New Roman" panose="02020603050405020304" pitchFamily="18" charset="0"/>
              </a:rPr>
              <a:t>поддерживающей терапии 1-2 раза в год с использованием препаратов, улучшающих мозговой и лабиринтный кровоток, а также процессы тканевого и клеточного метаболизма, синхронизация процессов возбуждения и торможения в коре головного мозга;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немедикаментозные </a:t>
            </a:r>
            <a:r>
              <a:rPr lang="ru-RU" sz="2400" dirty="0">
                <a:latin typeface="Times New Roman" panose="02020603050405020304" pitchFamily="18" charset="0"/>
                <a:cs typeface="Times New Roman" panose="02020603050405020304" pitchFamily="18" charset="0"/>
              </a:rPr>
              <a:t>методы лечения и медицинской реабилитации (гипербарическая </a:t>
            </a:r>
            <a:r>
              <a:rPr lang="ru-RU" sz="2400" dirty="0" err="1">
                <a:latin typeface="Times New Roman" panose="02020603050405020304" pitchFamily="18" charset="0"/>
                <a:cs typeface="Times New Roman" panose="02020603050405020304" pitchFamily="18" charset="0"/>
              </a:rPr>
              <a:t>оксигенация</a:t>
            </a:r>
            <a:r>
              <a:rPr lang="ru-RU" sz="2400" dirty="0">
                <a:latin typeface="Times New Roman" panose="02020603050405020304" pitchFamily="18" charset="0"/>
                <a:cs typeface="Times New Roman" panose="02020603050405020304" pitchFamily="18" charset="0"/>
              </a:rPr>
              <a:t>, массаж, санаторно-курортное лечение и др.).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8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496944" cy="5632311"/>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Первичная профилактика</a:t>
            </a:r>
          </a:p>
          <a:p>
            <a:pPr algn="just"/>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Первичная профилактика </a:t>
            </a:r>
            <a:r>
              <a:rPr lang="ru-RU" sz="2400" dirty="0">
                <a:latin typeface="Times New Roman" panose="02020603050405020304" pitchFamily="18" charset="0"/>
                <a:cs typeface="Times New Roman" panose="02020603050405020304" pitchFamily="18" charset="0"/>
              </a:rPr>
              <a:t>- технологические и гигиенические мероприятия по шумоподавлению, </a:t>
            </a: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консультирование </a:t>
            </a:r>
            <a:r>
              <a:rPr lang="ru-RU" sz="2400" dirty="0">
                <a:latin typeface="Times New Roman" panose="02020603050405020304" pitchFamily="18" charset="0"/>
                <a:cs typeface="Times New Roman" panose="02020603050405020304" pitchFamily="18" charset="0"/>
              </a:rPr>
              <a:t>работников по вопросам охраны здоровья, безопасности и гигиены труда; </a:t>
            </a: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обеспечение </a:t>
            </a:r>
            <a:r>
              <a:rPr lang="ru-RU" sz="2400" dirty="0">
                <a:latin typeface="Times New Roman" panose="02020603050405020304" pitchFamily="18" charset="0"/>
                <a:cs typeface="Times New Roman" panose="02020603050405020304" pitchFamily="18" charset="0"/>
              </a:rPr>
              <a:t>работников информацией о возможных последствиях длительного контакта с шумом (видеофильмы, буклеты);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информирование </a:t>
            </a:r>
            <a:r>
              <a:rPr lang="ru-RU" sz="2400" dirty="0">
                <a:latin typeface="Times New Roman" panose="02020603050405020304" pitchFamily="18" charset="0"/>
                <a:cs typeface="Times New Roman" panose="02020603050405020304" pitchFamily="18" charset="0"/>
              </a:rPr>
              <a:t>о видах, преимуществах и эффективности СИЗ от шума;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санитарное </a:t>
            </a:r>
            <a:r>
              <a:rPr lang="ru-RU" sz="2400" dirty="0">
                <a:latin typeface="Times New Roman" panose="02020603050405020304" pitchFamily="18" charset="0"/>
                <a:cs typeface="Times New Roman" panose="02020603050405020304" pitchFamily="18" charset="0"/>
              </a:rPr>
              <a:t>просвещение и обучение правильному использованию СИЗ и поддержанию их в исправном состоянии</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обеспечение должным количеством СИЗ необходимого качества;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838" y="5925750"/>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166" y="1628800"/>
            <a:ext cx="8640960" cy="1938992"/>
          </a:xfrm>
          <a:prstGeom prst="rect">
            <a:avLst/>
          </a:prstGeom>
        </p:spPr>
        <p:txBody>
          <a:bodyPr wrap="square">
            <a:spAutoFit/>
          </a:bodyPr>
          <a:lstStyle/>
          <a:p>
            <a:pPr algn="just"/>
            <a:r>
              <a:rPr lang="ru-RU" sz="2400" dirty="0"/>
              <a:t>Ханты-Мансийский автономный округ – Югра один из стратегических регионов России, обеспечивающий энергетическую безопасность страны, занимает первое место по добыче сырой нефти. На предприятиях топливной промышленности занято  191 тыс. чел</a:t>
            </a:r>
            <a:r>
              <a:rPr lang="ru-RU" sz="2400" dirty="0" smtClean="0"/>
              <a:t>.</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2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8"/>
            <a:ext cx="8496944" cy="2677656"/>
          </a:xfrm>
          <a:prstGeom prst="rect">
            <a:avLst/>
          </a:prstGeom>
        </p:spPr>
        <p:txBody>
          <a:bodyPr wrap="square">
            <a:spAutoFit/>
          </a:bodyPr>
          <a:lstStyle/>
          <a:p>
            <a:pPr marL="342900" indent="-342900">
              <a:buFont typeface="Wingdings" panose="05000000000000000000" pitchFamily="2" charset="2"/>
              <a:buChar char="q"/>
            </a:pPr>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контроль использования СИЗ в период работы; </a:t>
            </a:r>
          </a:p>
          <a:p>
            <a:pPr marL="342900" indent="-342900" algn="just">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ограничение времени контакта с производственным шумом путём рационализации режимов труда и отдыха; </a:t>
            </a:r>
          </a:p>
          <a:p>
            <a:pPr marL="342900" indent="-342900" algn="just">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мониторинг уровней шума на рабочем месте (специальная оценка условий труда, производственный контроль) и др.; </a:t>
            </a:r>
          </a:p>
          <a:p>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357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96752"/>
            <a:ext cx="7488832" cy="2677656"/>
          </a:xfrm>
          <a:prstGeom prst="rect">
            <a:avLst/>
          </a:prstGeom>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Вторичная профилактика</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соблюдение </a:t>
            </a:r>
            <a:r>
              <a:rPr lang="ru-RU" sz="2400" dirty="0">
                <a:latin typeface="Times New Roman" panose="02020603050405020304" pitchFamily="18" charset="0"/>
                <a:cs typeface="Times New Roman" panose="02020603050405020304" pitchFamily="18" charset="0"/>
              </a:rPr>
              <a:t>регламентов периодических медицинских осмотров,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ежегодное </a:t>
            </a:r>
            <a:r>
              <a:rPr lang="ru-RU" sz="2400" dirty="0">
                <a:latin typeface="Times New Roman" panose="02020603050405020304" pitchFamily="18" charset="0"/>
                <a:cs typeface="Times New Roman" panose="02020603050405020304" pitchFamily="18" charset="0"/>
              </a:rPr>
              <a:t>аудиометрическое обследование (определение исходных порогов слуха,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оценка </a:t>
            </a:r>
            <a:r>
              <a:rPr lang="ru-RU" sz="2400" dirty="0">
                <a:latin typeface="Times New Roman" panose="02020603050405020304" pitchFamily="18" charset="0"/>
                <a:cs typeface="Times New Roman" panose="02020603050405020304" pitchFamily="18" charset="0"/>
              </a:rPr>
              <a:t>наличия отрицательной динамики слуха (изменения степени тугоухости). </a:t>
            </a:r>
            <a:endParaRPr lang="ru-RU" sz="2400" dirty="0" smtClean="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84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descr="C:\Users\SlabkoNM\AppData\Local\Temp\FineReader11\media\image4.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16824" cy="4695800"/>
          </a:xfrm>
          <a:prstGeom prst="rect">
            <a:avLst/>
          </a:prstGeom>
          <a:noFill/>
          <a:ln>
            <a:noFill/>
          </a:ln>
        </p:spPr>
      </p:pic>
      <p:sp>
        <p:nvSpPr>
          <p:cNvPr id="3" name="Прямоугольник 2"/>
          <p:cNvSpPr/>
          <p:nvPr/>
        </p:nvSpPr>
        <p:spPr>
          <a:xfrm>
            <a:off x="1835696" y="620688"/>
            <a:ext cx="5022304" cy="923330"/>
          </a:xfrm>
          <a:prstGeom prst="rect">
            <a:avLst/>
          </a:prstGeom>
        </p:spPr>
        <p:txBody>
          <a:bodyPr wrap="square">
            <a:spAutoFit/>
          </a:bodyPr>
          <a:lstStyle/>
          <a:p>
            <a:pPr algn="ctr"/>
            <a:r>
              <a:rPr lang="ru-RU" b="1" dirty="0"/>
              <a:t>Алгоритм диагностики потери слуха, вызванной шумом, при проведении ПМО</a:t>
            </a:r>
          </a:p>
        </p:txBody>
      </p:sp>
      <p:pic>
        <p:nvPicPr>
          <p:cNvPr id="4"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95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5580112" y="548680"/>
            <a:ext cx="2952328" cy="1080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800" dirty="0">
                <a:solidFill>
                  <a:schemeClr val="tx1"/>
                </a:solidFill>
                <a:latin typeface="Times New Roman" pitchFamily="18" charset="0"/>
                <a:cs typeface="Times New Roman" pitchFamily="18" charset="0"/>
              </a:rPr>
              <a:t>Первый  этап</a:t>
            </a:r>
          </a:p>
        </p:txBody>
      </p:sp>
      <p:sp>
        <p:nvSpPr>
          <p:cNvPr id="3" name="Прямоугольник 2"/>
          <p:cNvSpPr/>
          <p:nvPr/>
        </p:nvSpPr>
        <p:spPr bwMode="auto">
          <a:xfrm>
            <a:off x="4932040" y="1988840"/>
            <a:ext cx="4032448" cy="57606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Условия труда</a:t>
            </a:r>
          </a:p>
        </p:txBody>
      </p:sp>
      <p:sp>
        <p:nvSpPr>
          <p:cNvPr id="4" name="Прямоугольник 3"/>
          <p:cNvSpPr/>
          <p:nvPr/>
        </p:nvSpPr>
        <p:spPr bwMode="auto">
          <a:xfrm>
            <a:off x="251520" y="4149080"/>
            <a:ext cx="4211960" cy="100811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Формирование графика и режима работы на ПМО</a:t>
            </a:r>
          </a:p>
        </p:txBody>
      </p:sp>
      <p:sp>
        <p:nvSpPr>
          <p:cNvPr id="5" name="Прямоугольник 4"/>
          <p:cNvSpPr/>
          <p:nvPr/>
        </p:nvSpPr>
        <p:spPr bwMode="auto">
          <a:xfrm>
            <a:off x="179512" y="1988840"/>
            <a:ext cx="4104456" cy="57606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Контингент работников</a:t>
            </a:r>
          </a:p>
        </p:txBody>
      </p:sp>
      <p:sp>
        <p:nvSpPr>
          <p:cNvPr id="6" name="Прямоугольник 5"/>
          <p:cNvSpPr/>
          <p:nvPr/>
        </p:nvSpPr>
        <p:spPr bwMode="auto">
          <a:xfrm>
            <a:off x="211682" y="3032956"/>
            <a:ext cx="4104456" cy="86409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Выбор методов обследования</a:t>
            </a:r>
          </a:p>
        </p:txBody>
      </p:sp>
      <p:sp>
        <p:nvSpPr>
          <p:cNvPr id="7" name="Прямоугольник 6"/>
          <p:cNvSpPr/>
          <p:nvPr/>
        </p:nvSpPr>
        <p:spPr bwMode="auto">
          <a:xfrm>
            <a:off x="5004048" y="2924944"/>
            <a:ext cx="3960440" cy="7920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Примерная оценка вероятности ПНСТ</a:t>
            </a:r>
          </a:p>
        </p:txBody>
      </p:sp>
      <p:sp>
        <p:nvSpPr>
          <p:cNvPr id="8" name="Прямоугольник 7"/>
          <p:cNvSpPr/>
          <p:nvPr/>
        </p:nvSpPr>
        <p:spPr bwMode="auto">
          <a:xfrm>
            <a:off x="5004048" y="4077072"/>
            <a:ext cx="3888432" cy="1080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Анализ заключительных актов предшествующих ПМО</a:t>
            </a:r>
          </a:p>
        </p:txBody>
      </p:sp>
      <p:sp>
        <p:nvSpPr>
          <p:cNvPr id="11" name="Скругленный прямоугольник 10"/>
          <p:cNvSpPr/>
          <p:nvPr/>
        </p:nvSpPr>
        <p:spPr bwMode="auto">
          <a:xfrm>
            <a:off x="395536" y="476672"/>
            <a:ext cx="4032448" cy="10081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Алгоритм действий врача </a:t>
            </a:r>
            <a:r>
              <a:rPr lang="ru-RU" sz="2400" dirty="0" err="1">
                <a:solidFill>
                  <a:schemeClr val="tx1"/>
                </a:solidFill>
                <a:latin typeface="Times New Roman" pitchFamily="18" charset="0"/>
                <a:cs typeface="Times New Roman" pitchFamily="18" charset="0"/>
              </a:rPr>
              <a:t>оториноларинголога</a:t>
            </a:r>
            <a:r>
              <a:rPr lang="ru-RU" sz="2400" dirty="0">
                <a:solidFill>
                  <a:schemeClr val="tx1"/>
                </a:solidFill>
                <a:latin typeface="Times New Roman" pitchFamily="18" charset="0"/>
                <a:cs typeface="Times New Roman" pitchFamily="18" charset="0"/>
              </a:rPr>
              <a:t> при ПМО</a:t>
            </a:r>
          </a:p>
        </p:txBody>
      </p:sp>
      <p:sp>
        <p:nvSpPr>
          <p:cNvPr id="12" name="Стрелка вниз 11"/>
          <p:cNvSpPr/>
          <p:nvPr/>
        </p:nvSpPr>
        <p:spPr bwMode="auto">
          <a:xfrm>
            <a:off x="6948264" y="1628800"/>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3" name="Стрелка вниз 12"/>
          <p:cNvSpPr/>
          <p:nvPr/>
        </p:nvSpPr>
        <p:spPr bwMode="auto">
          <a:xfrm>
            <a:off x="6948264" y="3717032"/>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4" name="Стрелка вниз 13"/>
          <p:cNvSpPr/>
          <p:nvPr/>
        </p:nvSpPr>
        <p:spPr bwMode="auto">
          <a:xfrm>
            <a:off x="2195736" y="2564904"/>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5" name="Стрелка вниз 14"/>
          <p:cNvSpPr/>
          <p:nvPr/>
        </p:nvSpPr>
        <p:spPr bwMode="auto">
          <a:xfrm>
            <a:off x="2339752" y="5229200"/>
            <a:ext cx="216024" cy="57606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8" name="Стрелка влево 17"/>
          <p:cNvSpPr/>
          <p:nvPr/>
        </p:nvSpPr>
        <p:spPr bwMode="auto">
          <a:xfrm>
            <a:off x="4283968" y="2132856"/>
            <a:ext cx="648072" cy="216024"/>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9" name="Стрелка влево 18"/>
          <p:cNvSpPr/>
          <p:nvPr/>
        </p:nvSpPr>
        <p:spPr bwMode="auto">
          <a:xfrm>
            <a:off x="4427984" y="4581128"/>
            <a:ext cx="576064" cy="216024"/>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0" name="Стрелка вправо 19"/>
          <p:cNvSpPr/>
          <p:nvPr/>
        </p:nvSpPr>
        <p:spPr bwMode="auto">
          <a:xfrm>
            <a:off x="4355976" y="3284984"/>
            <a:ext cx="648072" cy="21602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1" name="Стрелка вправо 20"/>
          <p:cNvSpPr/>
          <p:nvPr/>
        </p:nvSpPr>
        <p:spPr bwMode="auto">
          <a:xfrm>
            <a:off x="4427984" y="836712"/>
            <a:ext cx="1152128" cy="21602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3" name="Прямоугольник 22"/>
          <p:cNvSpPr/>
          <p:nvPr/>
        </p:nvSpPr>
        <p:spPr bwMode="auto">
          <a:xfrm>
            <a:off x="1979712" y="5805264"/>
            <a:ext cx="5688632" cy="7200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800" dirty="0">
                <a:solidFill>
                  <a:schemeClr val="tx1"/>
                </a:solidFill>
                <a:latin typeface="Times New Roman" pitchFamily="18" charset="0"/>
                <a:cs typeface="Times New Roman" pitchFamily="18" charset="0"/>
              </a:rPr>
              <a:t>Второй  этап</a:t>
            </a:r>
          </a:p>
        </p:txBody>
      </p:sp>
      <p:pic>
        <p:nvPicPr>
          <p:cNvPr id="22"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5580112" y="548680"/>
            <a:ext cx="2952328" cy="86409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800" dirty="0">
                <a:solidFill>
                  <a:schemeClr val="tx1"/>
                </a:solidFill>
                <a:latin typeface="Times New Roman" pitchFamily="18" charset="0"/>
                <a:cs typeface="Times New Roman" pitchFamily="18" charset="0"/>
              </a:rPr>
              <a:t>Второй  этап</a:t>
            </a:r>
          </a:p>
        </p:txBody>
      </p:sp>
      <p:sp>
        <p:nvSpPr>
          <p:cNvPr id="3" name="Прямоугольник 2"/>
          <p:cNvSpPr/>
          <p:nvPr/>
        </p:nvSpPr>
        <p:spPr bwMode="auto">
          <a:xfrm>
            <a:off x="4860032" y="1880828"/>
            <a:ext cx="4032448" cy="7200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ПМО</a:t>
            </a:r>
          </a:p>
        </p:txBody>
      </p:sp>
      <p:sp>
        <p:nvSpPr>
          <p:cNvPr id="4" name="Прямоугольник 3"/>
          <p:cNvSpPr/>
          <p:nvPr/>
        </p:nvSpPr>
        <p:spPr bwMode="auto">
          <a:xfrm>
            <a:off x="179512" y="4293096"/>
            <a:ext cx="4211960" cy="100811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Акуметрия</a:t>
            </a:r>
          </a:p>
        </p:txBody>
      </p:sp>
      <p:sp>
        <p:nvSpPr>
          <p:cNvPr id="5" name="Прямоугольник 4"/>
          <p:cNvSpPr/>
          <p:nvPr/>
        </p:nvSpPr>
        <p:spPr bwMode="auto">
          <a:xfrm>
            <a:off x="179512" y="1844824"/>
            <a:ext cx="4104456" cy="7200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Аудиометрия (требования к качеству)</a:t>
            </a:r>
          </a:p>
        </p:txBody>
      </p:sp>
      <p:sp>
        <p:nvSpPr>
          <p:cNvPr id="6" name="Прямоугольник 5"/>
          <p:cNvSpPr/>
          <p:nvPr/>
        </p:nvSpPr>
        <p:spPr bwMode="auto">
          <a:xfrm>
            <a:off x="251520" y="2924944"/>
            <a:ext cx="4104456" cy="1080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Выявление жалоб с учетом возможной аггравации здоровья</a:t>
            </a:r>
          </a:p>
        </p:txBody>
      </p:sp>
      <p:sp>
        <p:nvSpPr>
          <p:cNvPr id="7" name="Прямоугольник 6"/>
          <p:cNvSpPr/>
          <p:nvPr/>
        </p:nvSpPr>
        <p:spPr bwMode="auto">
          <a:xfrm>
            <a:off x="5004048" y="2924944"/>
            <a:ext cx="3960440" cy="100811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Сбор анамнеза с учетом профессионального маршрута</a:t>
            </a:r>
          </a:p>
        </p:txBody>
      </p:sp>
      <p:sp>
        <p:nvSpPr>
          <p:cNvPr id="8" name="Прямоугольник 7"/>
          <p:cNvSpPr/>
          <p:nvPr/>
        </p:nvSpPr>
        <p:spPr bwMode="auto">
          <a:xfrm>
            <a:off x="5004048" y="4293096"/>
            <a:ext cx="3888432" cy="10801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ЛОР осмотр</a:t>
            </a:r>
          </a:p>
        </p:txBody>
      </p:sp>
      <p:sp>
        <p:nvSpPr>
          <p:cNvPr id="9" name="Прямоугольник 8"/>
          <p:cNvSpPr/>
          <p:nvPr/>
        </p:nvSpPr>
        <p:spPr bwMode="auto">
          <a:xfrm>
            <a:off x="2195736" y="5733256"/>
            <a:ext cx="4608512" cy="64807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800" dirty="0">
                <a:solidFill>
                  <a:schemeClr val="tx1"/>
                </a:solidFill>
                <a:latin typeface="Times New Roman" pitchFamily="18" charset="0"/>
                <a:cs typeface="Times New Roman" pitchFamily="18" charset="0"/>
              </a:rPr>
              <a:t>Третий  этап</a:t>
            </a:r>
          </a:p>
        </p:txBody>
      </p:sp>
      <p:sp>
        <p:nvSpPr>
          <p:cNvPr id="11" name="Скругленный прямоугольник 10"/>
          <p:cNvSpPr/>
          <p:nvPr/>
        </p:nvSpPr>
        <p:spPr bwMode="auto">
          <a:xfrm>
            <a:off x="611560" y="548680"/>
            <a:ext cx="3816424" cy="9361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Алгоритм действий врача </a:t>
            </a:r>
            <a:r>
              <a:rPr lang="ru-RU" sz="2400" dirty="0" err="1">
                <a:solidFill>
                  <a:schemeClr val="tx1"/>
                </a:solidFill>
                <a:latin typeface="Times New Roman" pitchFamily="18" charset="0"/>
                <a:cs typeface="Times New Roman" pitchFamily="18" charset="0"/>
              </a:rPr>
              <a:t>оториноларинголога</a:t>
            </a:r>
            <a:r>
              <a:rPr lang="ru-RU" sz="2400" dirty="0">
                <a:solidFill>
                  <a:schemeClr val="tx1"/>
                </a:solidFill>
                <a:latin typeface="Times New Roman" pitchFamily="18" charset="0"/>
                <a:cs typeface="Times New Roman" pitchFamily="18" charset="0"/>
              </a:rPr>
              <a:t> при ПМО</a:t>
            </a:r>
          </a:p>
        </p:txBody>
      </p:sp>
      <p:sp>
        <p:nvSpPr>
          <p:cNvPr id="12" name="Стрелка вниз 11"/>
          <p:cNvSpPr/>
          <p:nvPr/>
        </p:nvSpPr>
        <p:spPr bwMode="auto">
          <a:xfrm>
            <a:off x="6948264" y="1484784"/>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3" name="Стрелка вниз 12"/>
          <p:cNvSpPr/>
          <p:nvPr/>
        </p:nvSpPr>
        <p:spPr bwMode="auto">
          <a:xfrm>
            <a:off x="6876256" y="4005064"/>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4" name="Стрелка вниз 13"/>
          <p:cNvSpPr/>
          <p:nvPr/>
        </p:nvSpPr>
        <p:spPr bwMode="auto">
          <a:xfrm>
            <a:off x="2195736" y="2564904"/>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5" name="Стрелка вниз 14"/>
          <p:cNvSpPr/>
          <p:nvPr/>
        </p:nvSpPr>
        <p:spPr bwMode="auto">
          <a:xfrm>
            <a:off x="2339752" y="5301208"/>
            <a:ext cx="216024" cy="43204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8" name="Стрелка влево 17"/>
          <p:cNvSpPr/>
          <p:nvPr/>
        </p:nvSpPr>
        <p:spPr bwMode="auto">
          <a:xfrm>
            <a:off x="4283968" y="2132856"/>
            <a:ext cx="648072" cy="216024"/>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9" name="Стрелка влево 18"/>
          <p:cNvSpPr/>
          <p:nvPr/>
        </p:nvSpPr>
        <p:spPr bwMode="auto">
          <a:xfrm>
            <a:off x="4427984" y="4581128"/>
            <a:ext cx="576064" cy="216024"/>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0" name="Стрелка вправо 19"/>
          <p:cNvSpPr/>
          <p:nvPr/>
        </p:nvSpPr>
        <p:spPr bwMode="auto">
          <a:xfrm>
            <a:off x="4355976" y="3284984"/>
            <a:ext cx="648072" cy="21602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1" name="Стрелка вправо 20"/>
          <p:cNvSpPr/>
          <p:nvPr/>
        </p:nvSpPr>
        <p:spPr bwMode="auto">
          <a:xfrm>
            <a:off x="4427984" y="836712"/>
            <a:ext cx="1152128" cy="21602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pic>
        <p:nvPicPr>
          <p:cNvPr id="22"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539552" y="620688"/>
            <a:ext cx="2736304" cy="79208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ru-RU" sz="2800" dirty="0">
                <a:solidFill>
                  <a:schemeClr val="tx1"/>
                </a:solidFill>
                <a:latin typeface="Times New Roman" pitchFamily="18" charset="0"/>
                <a:cs typeface="Times New Roman" pitchFamily="18" charset="0"/>
              </a:rPr>
              <a:t>Третий  этап</a:t>
            </a:r>
          </a:p>
        </p:txBody>
      </p:sp>
      <p:sp>
        <p:nvSpPr>
          <p:cNvPr id="3" name="Прямоугольник 2"/>
          <p:cNvSpPr/>
          <p:nvPr/>
        </p:nvSpPr>
        <p:spPr bwMode="auto">
          <a:xfrm>
            <a:off x="4139952" y="548680"/>
            <a:ext cx="4680520" cy="7920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Заключение аудиометрического исследования</a:t>
            </a:r>
          </a:p>
        </p:txBody>
      </p:sp>
      <p:sp>
        <p:nvSpPr>
          <p:cNvPr id="5" name="Прямоугольник 4"/>
          <p:cNvSpPr/>
          <p:nvPr/>
        </p:nvSpPr>
        <p:spPr bwMode="auto">
          <a:xfrm>
            <a:off x="4860032" y="1844824"/>
            <a:ext cx="4104456" cy="122413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Среднеарифметическая потеря слуха на речевых частотах</a:t>
            </a:r>
          </a:p>
        </p:txBody>
      </p:sp>
      <p:sp>
        <p:nvSpPr>
          <p:cNvPr id="6" name="Прямоугольник 5"/>
          <p:cNvSpPr/>
          <p:nvPr/>
        </p:nvSpPr>
        <p:spPr bwMode="auto">
          <a:xfrm>
            <a:off x="323528" y="3645024"/>
            <a:ext cx="3672408" cy="122413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Анализ наличия типичных признаков ПНСТ</a:t>
            </a:r>
          </a:p>
        </p:txBody>
      </p:sp>
      <p:sp>
        <p:nvSpPr>
          <p:cNvPr id="7" name="Прямоугольник 6"/>
          <p:cNvSpPr/>
          <p:nvPr/>
        </p:nvSpPr>
        <p:spPr bwMode="auto">
          <a:xfrm>
            <a:off x="4895528" y="3645024"/>
            <a:ext cx="3996952" cy="115212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Дифференциальная диагностика</a:t>
            </a:r>
          </a:p>
        </p:txBody>
      </p:sp>
      <p:sp>
        <p:nvSpPr>
          <p:cNvPr id="8" name="Прямоугольник 7"/>
          <p:cNvSpPr/>
          <p:nvPr/>
        </p:nvSpPr>
        <p:spPr bwMode="auto">
          <a:xfrm>
            <a:off x="2195736" y="5445224"/>
            <a:ext cx="4680520" cy="93610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Заключение о </a:t>
            </a:r>
            <a:r>
              <a:rPr lang="ru-RU" sz="2400" dirty="0" err="1">
                <a:solidFill>
                  <a:schemeClr val="tx1"/>
                </a:solidFill>
                <a:latin typeface="Times New Roman" pitchFamily="18" charset="0"/>
                <a:cs typeface="Times New Roman" pitchFamily="18" charset="0"/>
              </a:rPr>
              <a:t>профпригодности</a:t>
            </a:r>
            <a:endParaRPr lang="ru-RU" sz="2400" dirty="0">
              <a:solidFill>
                <a:schemeClr val="tx1"/>
              </a:solidFill>
              <a:latin typeface="Times New Roman" pitchFamily="18" charset="0"/>
              <a:cs typeface="Times New Roman" pitchFamily="18" charset="0"/>
            </a:endParaRPr>
          </a:p>
        </p:txBody>
      </p:sp>
      <p:sp>
        <p:nvSpPr>
          <p:cNvPr id="12" name="Стрелка вниз 11"/>
          <p:cNvSpPr/>
          <p:nvPr/>
        </p:nvSpPr>
        <p:spPr bwMode="auto">
          <a:xfrm>
            <a:off x="6444208" y="1412776"/>
            <a:ext cx="216024" cy="3600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4" name="Стрелка вниз 13"/>
          <p:cNvSpPr/>
          <p:nvPr/>
        </p:nvSpPr>
        <p:spPr bwMode="auto">
          <a:xfrm>
            <a:off x="1907704" y="2996952"/>
            <a:ext cx="216024" cy="64807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8" name="Стрелка влево 17"/>
          <p:cNvSpPr/>
          <p:nvPr/>
        </p:nvSpPr>
        <p:spPr bwMode="auto">
          <a:xfrm>
            <a:off x="3995936" y="2276872"/>
            <a:ext cx="792088" cy="216024"/>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0" name="Стрелка вправо 19"/>
          <p:cNvSpPr/>
          <p:nvPr/>
        </p:nvSpPr>
        <p:spPr bwMode="auto">
          <a:xfrm>
            <a:off x="3995936" y="4149080"/>
            <a:ext cx="864096" cy="21602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2" name="Стрелка вправо 21"/>
          <p:cNvSpPr/>
          <p:nvPr/>
        </p:nvSpPr>
        <p:spPr bwMode="auto">
          <a:xfrm>
            <a:off x="3275856" y="764704"/>
            <a:ext cx="792088" cy="14401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3" name="Прямоугольник 22"/>
          <p:cNvSpPr/>
          <p:nvPr/>
        </p:nvSpPr>
        <p:spPr bwMode="auto">
          <a:xfrm>
            <a:off x="179512" y="1772816"/>
            <a:ext cx="3744416" cy="122413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r>
              <a:rPr lang="ru-RU" sz="2400" dirty="0">
                <a:solidFill>
                  <a:schemeClr val="tx1"/>
                </a:solidFill>
                <a:latin typeface="Times New Roman" pitchFamily="18" charset="0"/>
                <a:cs typeface="Times New Roman" pitchFamily="18" charset="0"/>
              </a:rPr>
              <a:t>Среднеарифметическая потеря слуха на частоте 4000 Гц</a:t>
            </a:r>
          </a:p>
        </p:txBody>
      </p:sp>
      <p:sp>
        <p:nvSpPr>
          <p:cNvPr id="24" name="Стрелка вниз 23"/>
          <p:cNvSpPr/>
          <p:nvPr/>
        </p:nvSpPr>
        <p:spPr bwMode="auto">
          <a:xfrm>
            <a:off x="6012160" y="4797152"/>
            <a:ext cx="288032" cy="64807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pic>
        <p:nvPicPr>
          <p:cNvPr id="15"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7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96752"/>
            <a:ext cx="7632848" cy="4154984"/>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Критерии качества </a:t>
            </a:r>
            <a:r>
              <a:rPr lang="ru-RU" sz="2400" b="1" dirty="0" smtClean="0">
                <a:latin typeface="Times New Roman" panose="02020603050405020304" pitchFamily="18" charset="0"/>
                <a:cs typeface="Times New Roman" panose="02020603050405020304" pitchFamily="18" charset="0"/>
              </a:rPr>
              <a:t>медицинской помощи</a:t>
            </a:r>
          </a:p>
          <a:p>
            <a:pPr marL="342900" indent="-342900" algn="just">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Проведение </a:t>
            </a:r>
            <a:r>
              <a:rPr lang="ru-RU" sz="2400" dirty="0">
                <a:latin typeface="Times New Roman" panose="02020603050405020304" pitchFamily="18" charset="0"/>
                <a:cs typeface="Times New Roman" panose="02020603050405020304" pitchFamily="18" charset="0"/>
              </a:rPr>
              <a:t>аудиометрии работникам шумовых профессий ежегодно в ходе периодических медицинских </a:t>
            </a:r>
            <a:r>
              <a:rPr lang="ru-RU" sz="2400" dirty="0" smtClean="0">
                <a:latin typeface="Times New Roman" panose="02020603050405020304" pitchFamily="18" charset="0"/>
                <a:cs typeface="Times New Roman" panose="02020603050405020304" pitchFamily="18" charset="0"/>
              </a:rPr>
              <a:t>осмотров;</a:t>
            </a:r>
          </a:p>
          <a:p>
            <a:pPr marL="342900" indent="-342900" algn="just">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н</a:t>
            </a:r>
            <a:r>
              <a:rPr lang="ru-RU" sz="2400" dirty="0" smtClean="0">
                <a:latin typeface="Times New Roman" panose="02020603050405020304" pitchFamily="18" charset="0"/>
                <a:cs typeface="Times New Roman" panose="02020603050405020304" pitchFamily="18" charset="0"/>
              </a:rPr>
              <a:t>аправление </a:t>
            </a:r>
            <a:r>
              <a:rPr lang="ru-RU" sz="2400" dirty="0">
                <a:latin typeface="Times New Roman" panose="02020603050405020304" pitchFamily="18" charset="0"/>
                <a:cs typeface="Times New Roman" panose="02020603050405020304" pitchFamily="18" charset="0"/>
              </a:rPr>
              <a:t>работника на консультацию в кабинет </a:t>
            </a:r>
            <a:r>
              <a:rPr lang="ru-RU" sz="2400" dirty="0" err="1">
                <a:latin typeface="Times New Roman" panose="02020603050405020304" pitchFamily="18" charset="0"/>
                <a:cs typeface="Times New Roman" panose="02020603050405020304" pitchFamily="18" charset="0"/>
              </a:rPr>
              <a:t>профпатолога</a:t>
            </a:r>
            <a:r>
              <a:rPr lang="ru-RU" sz="2400" dirty="0">
                <a:latin typeface="Times New Roman" panose="02020603050405020304" pitchFamily="18" charset="0"/>
                <a:cs typeface="Times New Roman" panose="02020603050405020304" pitchFamily="18" charset="0"/>
              </a:rPr>
              <a:t> при выявлении типичного зубца или впадины на </a:t>
            </a:r>
            <a:r>
              <a:rPr lang="ru-RU" sz="2400" dirty="0" smtClean="0">
                <a:latin typeface="Times New Roman" panose="02020603050405020304" pitchFamily="18" charset="0"/>
                <a:cs typeface="Times New Roman" panose="02020603050405020304" pitchFamily="18" charset="0"/>
              </a:rPr>
              <a:t>аудиометрии;</a:t>
            </a:r>
          </a:p>
          <a:p>
            <a:pPr marL="342900" indent="-342900" algn="just">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 направление </a:t>
            </a:r>
            <a:r>
              <a:rPr lang="ru-RU" sz="2400" dirty="0">
                <a:latin typeface="Times New Roman" panose="02020603050405020304" pitchFamily="18" charset="0"/>
                <a:cs typeface="Times New Roman" panose="02020603050405020304" pitchFamily="18" charset="0"/>
              </a:rPr>
              <a:t>работника в Центр </a:t>
            </a:r>
            <a:r>
              <a:rPr lang="ru-RU" sz="2400" dirty="0" err="1">
                <a:latin typeface="Times New Roman" panose="02020603050405020304" pitchFamily="18" charset="0"/>
                <a:cs typeface="Times New Roman" panose="02020603050405020304" pitchFamily="18" charset="0"/>
              </a:rPr>
              <a:t>профпатологии</a:t>
            </a:r>
            <a:r>
              <a:rPr lang="ru-RU" sz="2400" dirty="0">
                <a:latin typeface="Times New Roman" panose="02020603050405020304" pitchFamily="18" charset="0"/>
                <a:cs typeface="Times New Roman" panose="02020603050405020304" pitchFamily="18" charset="0"/>
              </a:rPr>
              <a:t> при наличии у него априорного риска формирования потери слуха, вызванной шумом, и типичной аудиометрической </a:t>
            </a:r>
            <a:r>
              <a:rPr lang="ru-RU" sz="2400" dirty="0" smtClean="0">
                <a:latin typeface="Times New Roman" panose="02020603050405020304" pitchFamily="18" charset="0"/>
                <a:cs typeface="Times New Roman" panose="02020603050405020304" pitchFamily="18" charset="0"/>
              </a:rPr>
              <a:t>картины;</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9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677" y="1700808"/>
            <a:ext cx="7920880" cy="2308324"/>
          </a:xfrm>
          <a:prstGeom prst="rect">
            <a:avLst/>
          </a:prstGeom>
        </p:spPr>
        <p:txBody>
          <a:bodyPr wrap="square">
            <a:spAutoFit/>
          </a:bodyPr>
          <a:lstStyle/>
          <a:p>
            <a:pPr marL="342900" indent="-342900" algn="just">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обязательность проведения объективных методов диагностики (</a:t>
            </a:r>
            <a:r>
              <a:rPr lang="ru-RU" sz="2400" dirty="0" err="1">
                <a:latin typeface="Times New Roman" panose="02020603050405020304" pitchFamily="18" charset="0"/>
                <a:cs typeface="Times New Roman" panose="02020603050405020304" pitchFamily="18" charset="0"/>
              </a:rPr>
              <a:t>импедансометрия</a:t>
            </a:r>
            <a:r>
              <a:rPr lang="ru-RU" sz="2400" dirty="0">
                <a:latin typeface="Times New Roman" panose="02020603050405020304" pitchFamily="18" charset="0"/>
                <a:cs typeface="Times New Roman" panose="02020603050405020304" pitchFamily="18" charset="0"/>
              </a:rPr>
              <a:t>, ОАЭ) при экспертизе связи тугоухости с профессией; </a:t>
            </a:r>
          </a:p>
          <a:p>
            <a:pPr marL="342900" indent="-342900" algn="just">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обязательность исследования КСВП и ASSR при расхождении результатов </a:t>
            </a:r>
            <a:r>
              <a:rPr lang="ru-RU" sz="2400" dirty="0" err="1">
                <a:latin typeface="Times New Roman" panose="02020603050405020304" pitchFamily="18" charset="0"/>
                <a:cs typeface="Times New Roman" panose="02020603050405020304" pitchFamily="18" charset="0"/>
              </a:rPr>
              <a:t>аудиологического</a:t>
            </a:r>
            <a:r>
              <a:rPr lang="ru-RU" sz="2400" dirty="0">
                <a:latin typeface="Times New Roman" panose="02020603050405020304" pitchFamily="18" charset="0"/>
                <a:cs typeface="Times New Roman" panose="02020603050405020304" pitchFamily="18" charset="0"/>
              </a:rPr>
              <a:t> обследования.</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756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551837"/>
            <a:ext cx="4572000" cy="369332"/>
          </a:xfrm>
          <a:prstGeom prst="rect">
            <a:avLst/>
          </a:prstGeom>
        </p:spPr>
        <p:txBody>
          <a:bodyPr>
            <a:spAutoFit/>
          </a:bodyPr>
          <a:lstStyle/>
          <a:p>
            <a:endParaRPr lang="ru-RU" dirty="0"/>
          </a:p>
        </p:txBody>
      </p:sp>
      <p:sp>
        <p:nvSpPr>
          <p:cNvPr id="5" name="Заголовок 1"/>
          <p:cNvSpPr txBox="1">
            <a:spLocks/>
          </p:cNvSpPr>
          <p:nvPr/>
        </p:nvSpPr>
        <p:spPr>
          <a:xfrm>
            <a:off x="323528" y="332656"/>
            <a:ext cx="8363272" cy="252028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Медицинские противопоказания к допуску на работу, связанную с воздействием интенсивного шума при приеме на работу</a:t>
            </a:r>
            <a:endParaRPr kumimoji="0" lang="ru-RU"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одержимое 2"/>
          <p:cNvSpPr txBox="1">
            <a:spLocks/>
          </p:cNvSpPr>
          <p:nvPr/>
        </p:nvSpPr>
        <p:spPr>
          <a:xfrm>
            <a:off x="395536" y="2996952"/>
            <a:ext cx="8291264" cy="357758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R="0" lvl="0" algn="l" defTabSz="914400" rtl="0" eaLnBrk="1" fontAlgn="auto" latinLnBrk="0" hangingPunct="1">
              <a:lnSpc>
                <a:spcPct val="100000"/>
              </a:lnSpc>
              <a:spcBef>
                <a:spcPts val="300"/>
              </a:spcBef>
              <a:spcAft>
                <a:spcPts val="0"/>
              </a:spcAft>
              <a:buClr>
                <a:srgbClr val="A04DA3"/>
              </a:buClr>
              <a:buSzTx/>
              <a:buFont typeface="Wingdings" panose="05000000000000000000" pitchFamily="2" charset="2"/>
              <a:buChar char="Ø"/>
              <a:tabLst/>
              <a:defRPr/>
            </a:pPr>
            <a:r>
              <a:rPr kumimoji="0" lang="ru-RU" sz="24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стойкое (3 и более </a:t>
            </a:r>
            <a:r>
              <a:rPr kumimoji="0" lang="ru-RU" sz="24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мес</a:t>
            </a:r>
            <a:r>
              <a:rPr kumimoji="0" lang="ru-RU" sz="24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понижение слуха, хотя бы на одно ухо, любой этиологии;</a:t>
            </a:r>
          </a:p>
          <a:p>
            <a:pPr marR="0" lvl="0" algn="l" defTabSz="914400" rtl="0" eaLnBrk="1" fontAlgn="auto" latinLnBrk="0" hangingPunct="1">
              <a:lnSpc>
                <a:spcPct val="100000"/>
              </a:lnSpc>
              <a:spcBef>
                <a:spcPts val="300"/>
              </a:spcBef>
              <a:spcAft>
                <a:spcPts val="0"/>
              </a:spcAft>
              <a:buClr>
                <a:srgbClr val="A04DA3"/>
              </a:buClr>
              <a:buSzTx/>
              <a:buFont typeface="Wingdings" panose="05000000000000000000" pitchFamily="2" charset="2"/>
              <a:buChar char="Ø"/>
              <a:tabLst/>
              <a:defRPr/>
            </a:pPr>
            <a:r>
              <a:rPr kumimoji="0" lang="ru-RU"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нарушение функции вестибулярного аппарата любой этиологии. </a:t>
            </a:r>
            <a:endParaRPr kumimoji="0" lang="ru-RU"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7"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6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620688"/>
            <a:ext cx="8820472" cy="1512168"/>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424456"/>
                </a:solidFill>
                <a:effectLst/>
                <a:uLnTx/>
                <a:uFillTx/>
                <a:latin typeface="Times New Roman" panose="02020603050405020304" pitchFamily="18" charset="0"/>
                <a:cs typeface="Times New Roman" panose="02020603050405020304" pitchFamily="18" charset="0"/>
              </a:rPr>
              <a:t>Медицинские противопоказания к допуску на работу, связанную с воздействием интенсивного шума при периодических медицинских осмотрах</a:t>
            </a:r>
            <a:endParaRPr kumimoji="0" lang="ru-RU" sz="2800" b="1" i="0" u="none" strike="noStrike" kern="1200" cap="none" spc="0" normalizeH="0" baseline="0" noProof="0" dirty="0">
              <a:ln>
                <a:noFill/>
              </a:ln>
              <a:solidFill>
                <a:srgbClr val="424456"/>
              </a:solidFill>
              <a:effectLst/>
              <a:uLnTx/>
              <a:uFillTx/>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1916831"/>
            <a:ext cx="8064896" cy="4154984"/>
          </a:xfrm>
          <a:prstGeom prst="rect">
            <a:avLst/>
          </a:prstGeom>
        </p:spPr>
        <p:txBody>
          <a:bodyPr wrap="square">
            <a:spAutoFit/>
          </a:bodyPr>
          <a:lstStyle/>
          <a:p>
            <a:pPr marL="285750" indent="-285750">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1 степень тугоухости при наличии отрицательной динамики (в течение 1 года) по данным исследования порогов слуха при тональной аудиометрии в расширенном диапазоне частот</a:t>
            </a:r>
          </a:p>
          <a:p>
            <a:pPr marL="285750" indent="-285750">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2 степень тугоухости при наличии отрицательной динамики (в течение 1 года) по данным исследования порогов слуха при тональной аудиометрии в расширенном диапазоне частот или наличии сопутствующей патологии (ГБ 2-3 степени, заболевания ЦНС, </a:t>
            </a:r>
            <a:r>
              <a:rPr lang="ru-RU" sz="2400" dirty="0" err="1">
                <a:latin typeface="Times New Roman" panose="02020603050405020304" pitchFamily="18" charset="0"/>
                <a:cs typeface="Times New Roman" panose="02020603050405020304" pitchFamily="18" charset="0"/>
              </a:rPr>
              <a:t>вертебро</a:t>
            </a:r>
            <a:r>
              <a:rPr lang="ru-RU" sz="2400" dirty="0">
                <a:latin typeface="Times New Roman" panose="02020603050405020304" pitchFamily="18" charset="0"/>
                <a:cs typeface="Times New Roman" panose="02020603050405020304" pitchFamily="18" charset="0"/>
              </a:rPr>
              <a:t>-базилярная недостаточность, ИБС, ЯБЖ и ДК в стадии обострения)</a:t>
            </a:r>
          </a:p>
        </p:txBody>
      </p:sp>
      <p:pic>
        <p:nvPicPr>
          <p:cNvPr id="5"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22"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5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96944" cy="4154984"/>
          </a:xfrm>
          <a:prstGeom prst="rect">
            <a:avLst/>
          </a:prstGeom>
        </p:spPr>
        <p:txBody>
          <a:bodyPr wrap="square">
            <a:spAutoFit/>
          </a:bodyPr>
          <a:lstStyle/>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b="1" dirty="0" smtClean="0">
                <a:latin typeface="Times New Roman" panose="02020603050405020304" pitchFamily="18" charset="0"/>
                <a:cs typeface="Times New Roman" panose="02020603050405020304" pitchFamily="18" charset="0"/>
              </a:rPr>
              <a:t>Нефтедобывающая </a:t>
            </a:r>
            <a:r>
              <a:rPr lang="ru-RU" sz="2400" b="1" dirty="0">
                <a:latin typeface="Times New Roman" panose="02020603050405020304" pitchFamily="18" charset="0"/>
                <a:cs typeface="Times New Roman" panose="02020603050405020304" pitchFamily="18" charset="0"/>
              </a:rPr>
              <a:t>промышленность включает в себя ряд последовательно осуществляемых технологических этапов: </a:t>
            </a:r>
            <a:endParaRPr lang="ru-RU" sz="2400" b="1" dirty="0" smtClean="0">
              <a:latin typeface="Times New Roman" panose="02020603050405020304" pitchFamily="18" charset="0"/>
              <a:cs typeface="Times New Roman" panose="02020603050405020304" pitchFamily="18" charset="0"/>
            </a:endParaRPr>
          </a:p>
          <a:p>
            <a:pPr algn="just"/>
            <a:endParaRPr lang="ru-RU"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разведку, </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бурение</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эксплуатацию </a:t>
            </a:r>
            <a:r>
              <a:rPr lang="ru-RU" sz="2400" dirty="0">
                <a:latin typeface="Times New Roman" panose="02020603050405020304" pitchFamily="18" charset="0"/>
                <a:cs typeface="Times New Roman" panose="02020603050405020304" pitchFamily="18" charset="0"/>
              </a:rPr>
              <a:t>нефтяных месторождений,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первичную </a:t>
            </a:r>
            <a:r>
              <a:rPr lang="ru-RU" sz="2400" dirty="0">
                <a:latin typeface="Times New Roman" panose="02020603050405020304" pitchFamily="18" charset="0"/>
                <a:cs typeface="Times New Roman" panose="02020603050405020304" pitchFamily="18" charset="0"/>
              </a:rPr>
              <a:t>подготовку нефти на промыслах. </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2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69" name="Group 69"/>
          <p:cNvGraphicFramePr>
            <a:graphicFrameLocks noGrp="1"/>
          </p:cNvGraphicFramePr>
          <p:nvPr>
            <p:extLst>
              <p:ext uri="{D42A27DB-BD31-4B8C-83A1-F6EECF244321}">
                <p14:modId xmlns:p14="http://schemas.microsoft.com/office/powerpoint/2010/main" val="554053081"/>
              </p:ext>
            </p:extLst>
          </p:nvPr>
        </p:nvGraphicFramePr>
        <p:xfrm>
          <a:off x="179512" y="-17037"/>
          <a:ext cx="8686475" cy="6875037"/>
        </p:xfrm>
        <a:graphic>
          <a:graphicData uri="http://schemas.openxmlformats.org/drawingml/2006/table">
            <a:tbl>
              <a:tblPr/>
              <a:tblGrid>
                <a:gridCol w="1659686"/>
                <a:gridCol w="4102182"/>
                <a:gridCol w="2924607"/>
              </a:tblGrid>
              <a:tr h="257579">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Группа ДН</a:t>
                      </a:r>
                    </a:p>
                  </a:txBody>
                  <a:tcPr marL="37475" marR="374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Критерии </a:t>
                      </a:r>
                    </a:p>
                  </a:txBody>
                  <a:tcPr marL="37475" marR="374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Профилактика</a:t>
                      </a:r>
                    </a:p>
                  </a:txBody>
                  <a:tcPr marL="37475" marR="374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r>
              <a:tr h="77273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a:t>
                      </a: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Практически здоровые (шума до 90 дБА)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Практически здоровые (шум более 90 дБА,</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стаж до 10 лет)</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ПМО – 1 раз в год;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Информирование о риске</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СИЗ, ЗОЖ</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83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a:t>
                      </a: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Практически здоровые работники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(шум более 90 дБА,стаж более 10 лет)</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l"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Массаж воротниковой зоны </a:t>
                      </a:r>
                    </a:p>
                    <a:p>
                      <a:pPr marL="0" marR="0" lvl="0" indent="449263" algn="l"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Рефлексотерапия</a:t>
                      </a:r>
                    </a:p>
                    <a:p>
                      <a:pPr marL="0" marR="0" lvl="0" indent="449263" algn="l"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Санкурлечение </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273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Лица с признаками воздействия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шума на орган слуха.</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Гипербарическая оксигенация</a:t>
                      </a:r>
                    </a:p>
                    <a:p>
                      <a:pPr marL="0" marR="0" lvl="0" indent="0" algn="l"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Превентивная фармакотерапия</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159">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III</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a:t>
                      </a: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Лица с подозрением на ПНСТ</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для обследовании в амбулаторных условиях</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Обследование в ЦПП</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273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III</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a:t>
                      </a: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Работники, имеющие с ДНСТ с легкой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умеренная степень без осложнений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 сопутствующей патологии</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2813" rtl="0" eaLnBrk="1" fontAlgn="base" latinLnBrk="0" hangingPunct="1">
                        <a:lnSpc>
                          <a:spcPct val="100000"/>
                        </a:lnSpc>
                        <a:spcBef>
                          <a:spcPct val="0"/>
                        </a:spcBef>
                        <a:spcAft>
                          <a:spcPct val="0"/>
                        </a:spcAft>
                        <a:buClrTx/>
                        <a:buSzTx/>
                        <a:buFont typeface="Calibri" pitchFamily="34" charset="0"/>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Расширенная фармакотерапия</a:t>
                      </a:r>
                    </a:p>
                    <a:p>
                      <a:pPr marL="342900" marR="0" lvl="0" indent="-342900" algn="just" defTabSz="912813" rtl="0" eaLnBrk="1" fontAlgn="base" latinLnBrk="0" hangingPunct="1">
                        <a:lnSpc>
                          <a:spcPct val="100000"/>
                        </a:lnSpc>
                        <a:spcBef>
                          <a:spcPct val="0"/>
                        </a:spcBef>
                        <a:spcAft>
                          <a:spcPct val="0"/>
                        </a:spcAft>
                        <a:buClrTx/>
                        <a:buSzTx/>
                        <a:buFont typeface="Calibri" pitchFamily="34" charset="0"/>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Комплексное </a:t>
                      </a:r>
                    </a:p>
                    <a:p>
                      <a:pPr marL="342900" marR="0" lvl="0" indent="-342900" algn="just" defTabSz="912813" rtl="0" eaLnBrk="1" fontAlgn="base" latinLnBrk="0" hangingPunct="1">
                        <a:lnSpc>
                          <a:spcPct val="100000"/>
                        </a:lnSpc>
                        <a:spcBef>
                          <a:spcPct val="0"/>
                        </a:spcBef>
                        <a:spcAft>
                          <a:spcPct val="0"/>
                        </a:spcAft>
                        <a:buClrTx/>
                        <a:buSzTx/>
                        <a:buFont typeface="Calibri" pitchFamily="34" charset="0"/>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немедикаментозное лечение</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479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III</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a:t>
                      </a:r>
                    </a:p>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Лица с нарушением слуха непроф. этиологии</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Работники, подвергающиеся воздействию шума,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часто и длительно болеющие</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Лечение в соответствии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 основным диагнозом </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83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IV</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Работники с ДНСТ,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умеренная степень, БСК</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Направление на МСЭ</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ИПР</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Ежегодное наблюдение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и лечение в ЦПП</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919">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V</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AB4E2"/>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Работники с ДНСТ,</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значительная степень </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Терапия  2 раза в год; </a:t>
                      </a:r>
                    </a:p>
                    <a:p>
                      <a:pPr marL="0" marR="0" lvl="0" indent="0" algn="just" defTabSz="912813"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МСЭ; ИПР</a:t>
                      </a:r>
                    </a:p>
                  </a:txBody>
                  <a:tcPr marL="37475" marR="374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5949280"/>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3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ÑÑÐ¸Ð½ÐºÐ¸ Ð¿Ð¾ Ð·Ð°Ð¿ÑÐ¾ÑÑ ÑÐ¿Ð°ÑÐ¸Ð±Ð¾ Ð·Ð° Ð²Ð½Ð¸Ð¼Ð°Ð½Ð¸Ðµ Ð¼ÐµÐ´Ð¸ÑÐ¸Ð½Ð°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7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5805264"/>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1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9345" y="836712"/>
            <a:ext cx="8280920" cy="5632311"/>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На этапах разработки нефтяных месторождений, эксплуатации нефтяных скважин, сбора продукции скважин и предварительной подготовки нефти на работающих воздействует комплекс факторов производственной среды и трудового процесса: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шум</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вибрация</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тяжесть </a:t>
            </a:r>
            <a:r>
              <a:rPr lang="ru-RU" sz="2400" dirty="0">
                <a:latin typeface="Times New Roman" panose="02020603050405020304" pitchFamily="18" charset="0"/>
                <a:cs typeface="Times New Roman" panose="02020603050405020304" pitchFamily="18" charset="0"/>
              </a:rPr>
              <a:t>и напряженность трудового процесса,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комплекс </a:t>
            </a:r>
            <a:r>
              <a:rPr lang="ru-RU" sz="2400" dirty="0">
                <a:latin typeface="Times New Roman" panose="02020603050405020304" pitchFamily="18" charset="0"/>
                <a:cs typeface="Times New Roman" panose="02020603050405020304" pitchFamily="18" charset="0"/>
              </a:rPr>
              <a:t>вредных химических веществ.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Наиболее </a:t>
            </a:r>
            <a:r>
              <a:rPr lang="ru-RU" sz="2400" dirty="0">
                <a:latin typeface="Times New Roman" panose="02020603050405020304" pitchFamily="18" charset="0"/>
                <a:cs typeface="Times New Roman" panose="02020603050405020304" pitchFamily="18" charset="0"/>
              </a:rPr>
              <a:t>высокий профессиональный риск для здоровья выявлен у бурильщиков, помощников бурильщика, операторов капитального, подземного ремонта скважин и машинистов</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8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66843"/>
            <a:ext cx="8064896"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Так, на 84,1 % рабочих мест технического персонала по обслуживанию буровых установок зарегистрированы вредные или опасные условиях труда по шуму. Из них 3.1 класс – 4,7 %; 3.2 – 29,9 %; 3.3 – 8,4 %; 3.4 – 33,6 % с превышением допустимых эквивалентных уровней звука в среднем на (4,0 ± 0,0), (12,7 ± 0,4), (19,6 ± 0,5) и (30,2 ± 0,3) </a:t>
            </a:r>
            <a:r>
              <a:rPr lang="ru-RU" sz="2400" dirty="0" err="1">
                <a:latin typeface="Times New Roman" panose="02020603050405020304" pitchFamily="18" charset="0"/>
                <a:cs typeface="Times New Roman" panose="02020603050405020304" pitchFamily="18" charset="0"/>
              </a:rPr>
              <a:t>дБА</a:t>
            </a:r>
            <a:r>
              <a:rPr lang="ru-RU" sz="2400" dirty="0">
                <a:latin typeface="Times New Roman" panose="02020603050405020304" pitchFamily="18" charset="0"/>
                <a:cs typeface="Times New Roman" panose="02020603050405020304" pitchFamily="18" charset="0"/>
              </a:rPr>
              <a:t> соответственно. Опасные условия труда по шуму установлены на 7,5 % рабочих мест, где превышение допустимого уровня звука составило (45,0 ± 0,0) </a:t>
            </a:r>
            <a:r>
              <a:rPr lang="ru-RU" sz="2400" dirty="0" err="1">
                <a:latin typeface="Times New Roman" panose="02020603050405020304" pitchFamily="18" charset="0"/>
                <a:cs typeface="Times New Roman" panose="02020603050405020304" pitchFamily="18" charset="0"/>
              </a:rPr>
              <a:t>дБА</a:t>
            </a:r>
            <a:r>
              <a:rPr lang="ru-RU" sz="2400" dirty="0">
                <a:latin typeface="Times New Roman" panose="02020603050405020304" pitchFamily="18" charset="0"/>
                <a:cs typeface="Times New Roman" panose="02020603050405020304" pitchFamily="18" charset="0"/>
              </a:rPr>
              <a:t> и связано с коррекцией ПДУ шума в зависимости от тяжести и напряженности труда.</a:t>
            </a: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1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43841"/>
            <a:ext cx="8280920"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За </a:t>
            </a:r>
            <a:r>
              <a:rPr lang="ru-RU" sz="2400" dirty="0">
                <a:latin typeface="Times New Roman" panose="02020603050405020304" pitchFamily="18" charset="0"/>
                <a:cs typeface="Times New Roman" panose="02020603050405020304" pitchFamily="18" charset="0"/>
              </a:rPr>
              <a:t>последние 5 лет было зарегистрировано 44 033 случая профессиональных заболеваний (отравлений). Все рабочие находились в контакте с вредными производственными факторами от 5 и более 20 лет. Анализ </a:t>
            </a:r>
            <a:r>
              <a:rPr lang="ru-RU" sz="2400" dirty="0" err="1">
                <a:latin typeface="Times New Roman" panose="02020603050405020304" pitchFamily="18" charset="0"/>
                <a:cs typeface="Times New Roman" panose="02020603050405020304" pitchFamily="18" charset="0"/>
              </a:rPr>
              <a:t>стажевого</a:t>
            </a:r>
            <a:r>
              <a:rPr lang="ru-RU" sz="2400" dirty="0">
                <a:latin typeface="Times New Roman" panose="02020603050405020304" pitchFamily="18" charset="0"/>
                <a:cs typeface="Times New Roman" panose="02020603050405020304" pitchFamily="18" charset="0"/>
              </a:rPr>
              <a:t> состава позволяет отметить, что средний стаж возникновения профессионального заболевания у рабочих нефтедобывающей отрасли составил 22,3 года. Средний возраст на момент установления профессионального заболевания у нефтяников составил 45,4 года.</a:t>
            </a:r>
          </a:p>
        </p:txBody>
      </p:sp>
      <p:pic>
        <p:nvPicPr>
          <p:cNvPr id="3" name="Picture 2" descr="C:\Users\dolgihNI\Desktop\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2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268760"/>
            <a:ext cx="7632848"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Уровень шума измеряется в единицах, выражающих степень звукового давления - </a:t>
            </a:r>
            <a:r>
              <a:rPr lang="ru-RU" sz="2400" b="1" dirty="0">
                <a:latin typeface="Times New Roman" panose="02020603050405020304" pitchFamily="18" charset="0"/>
                <a:cs typeface="Times New Roman" panose="02020603050405020304" pitchFamily="18" charset="0"/>
              </a:rPr>
              <a:t>децибелах</a:t>
            </a:r>
            <a:r>
              <a:rPr lang="ru-RU"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endParaRPr lang="en-US" altLang="ru-RU" sz="2400" dirty="0" smtClean="0">
              <a:latin typeface="Times New Roman" panose="02020603050405020304" pitchFamily="18" charset="0"/>
              <a:cs typeface="Times New Roman" panose="02020603050405020304" pitchFamily="18" charset="0"/>
            </a:endParaRPr>
          </a:p>
          <a:p>
            <a:pPr algn="just"/>
            <a:r>
              <a:rPr lang="ru-RU" altLang="ru-RU" sz="2400" dirty="0" smtClean="0">
                <a:latin typeface="Times New Roman" panose="02020603050405020304" pitchFamily="18" charset="0"/>
                <a:cs typeface="Times New Roman" panose="02020603050405020304" pitchFamily="18" charset="0"/>
              </a:rPr>
              <a:t>Высокочастотный </a:t>
            </a:r>
            <a:r>
              <a:rPr lang="ru-RU" altLang="ru-RU" sz="2400" dirty="0">
                <a:latin typeface="Times New Roman" panose="02020603050405020304" pitchFamily="18" charset="0"/>
                <a:cs typeface="Times New Roman" panose="02020603050405020304" pitchFamily="18" charset="0"/>
              </a:rPr>
              <a:t>шум носит более повреждающий характер, чем низкочастотный, и тугоухость прогрессирует быстрее, если шум носит импульсный, неравномерный и неритмичный характер. Потенцируют негативное действие шума вибрация и высокая степень психоэмоционального напряжения.</a:t>
            </a:r>
          </a:p>
          <a:p>
            <a:pPr algn="just"/>
            <a:endParaRPr lang="ru-RU" sz="2400" dirty="0">
              <a:latin typeface="Times New Roman" panose="02020603050405020304" pitchFamily="18" charset="0"/>
              <a:cs typeface="Times New Roman" panose="02020603050405020304" pitchFamily="18" charset="0"/>
            </a:endParaRPr>
          </a:p>
        </p:txBody>
      </p:sp>
      <p:pic>
        <p:nvPicPr>
          <p:cNvPr id="3" name="Picture 2" descr="C:\Users\dolgihNI\Desktop\Рисуно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982" y="5733256"/>
            <a:ext cx="755650" cy="7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90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1806</TotalTime>
  <Words>2426</Words>
  <Application>Microsoft Office PowerPoint</Application>
  <PresentationFormat>Экран (4:3)</PresentationFormat>
  <Paragraphs>224</Paragraphs>
  <Slides>51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Поток</vt:lpstr>
      <vt:lpstr>Влияние шума на здоровье работников нефтедобывающей промышленности.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шума на здоровье работников нефтедобывающей промышленности</dc:title>
  <dc:creator>Евгений</dc:creator>
  <cp:lastModifiedBy>Кузнецова Галина Ивановна</cp:lastModifiedBy>
  <cp:revision>77</cp:revision>
  <dcterms:created xsi:type="dcterms:W3CDTF">2019-04-20T02:46:52Z</dcterms:created>
  <dcterms:modified xsi:type="dcterms:W3CDTF">2019-04-26T03:33:03Z</dcterms:modified>
</cp:coreProperties>
</file>